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1" r:id="rId1"/>
  </p:sldMasterIdLst>
  <p:notesMasterIdLst>
    <p:notesMasterId r:id="rId32"/>
  </p:notesMasterIdLst>
  <p:sldIdLst>
    <p:sldId id="256" r:id="rId2"/>
    <p:sldId id="263" r:id="rId3"/>
    <p:sldId id="261" r:id="rId4"/>
    <p:sldId id="258" r:id="rId5"/>
    <p:sldId id="310" r:id="rId6"/>
    <p:sldId id="309" r:id="rId7"/>
    <p:sldId id="297" r:id="rId8"/>
    <p:sldId id="311" r:id="rId9"/>
    <p:sldId id="294" r:id="rId10"/>
    <p:sldId id="306" r:id="rId11"/>
    <p:sldId id="318" r:id="rId12"/>
    <p:sldId id="328" r:id="rId13"/>
    <p:sldId id="329" r:id="rId14"/>
    <p:sldId id="308" r:id="rId15"/>
    <p:sldId id="307" r:id="rId16"/>
    <p:sldId id="324" r:id="rId17"/>
    <p:sldId id="330" r:id="rId18"/>
    <p:sldId id="331" r:id="rId19"/>
    <p:sldId id="332" r:id="rId20"/>
    <p:sldId id="325" r:id="rId21"/>
    <p:sldId id="333" r:id="rId22"/>
    <p:sldId id="340" r:id="rId23"/>
    <p:sldId id="339" r:id="rId24"/>
    <p:sldId id="341" r:id="rId25"/>
    <p:sldId id="342" r:id="rId26"/>
    <p:sldId id="334" r:id="rId27"/>
    <p:sldId id="335" r:id="rId28"/>
    <p:sldId id="336" r:id="rId29"/>
    <p:sldId id="337" r:id="rId30"/>
    <p:sldId id="33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092E"/>
    <a:srgbClr val="D70B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4660"/>
  </p:normalViewPr>
  <p:slideViewPr>
    <p:cSldViewPr snapToGrid="0">
      <p:cViewPr varScale="1">
        <p:scale>
          <a:sx n="86" d="100"/>
          <a:sy n="86" d="100"/>
        </p:scale>
        <p:origin x="5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694DD-FBD4-49F3-B4D5-3187316EFBBE}" type="datetimeFigureOut">
              <a:rPr lang="es-ES" smtClean="0"/>
              <a:t>14/06/2025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359DF5-0987-4E45-BA5E-5AA817B88869}" type="slidenum">
              <a:rPr lang="es-ES" smtClean="0"/>
              <a:t>‹Nº›</a:t>
            </a:fld>
            <a:endParaRPr lang="es-ES"/>
          </a:p>
        </p:txBody>
      </p:sp>
    </p:spTree>
    <p:extLst>
      <p:ext uri="{BB962C8B-B14F-4D97-AF65-F5344CB8AC3E}">
        <p14:creationId xmlns:p14="http://schemas.microsoft.com/office/powerpoint/2010/main" val="1069677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07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6061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01821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95561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2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8313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15475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5926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9970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6/14/2025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7464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4485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6/14/2025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23874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oe.es/eli/es/l/2015/10/01/39/c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43379" y="337351"/>
            <a:ext cx="10963922" cy="3719744"/>
          </a:xfrm>
        </p:spPr>
        <p:txBody>
          <a:bodyPr>
            <a:normAutofit fontScale="90000"/>
          </a:bodyPr>
          <a:lstStyle/>
          <a:p>
            <a:pPr algn="ctr"/>
            <a:r>
              <a:rPr lang="ca-ES" dirty="0">
                <a:solidFill>
                  <a:schemeClr val="accent2"/>
                </a:solidFill>
                <a:latin typeface="Bariol Regular" panose="02000506040000020003" pitchFamily="50" charset="0"/>
              </a:rPr>
              <a:t>OFIM</a:t>
            </a:r>
            <a:br>
              <a:rPr lang="ca-ES" dirty="0">
                <a:solidFill>
                  <a:schemeClr val="accent2"/>
                </a:solidFill>
                <a:latin typeface="Bariol Regular" panose="02000506040000020003" pitchFamily="50" charset="0"/>
              </a:rPr>
            </a:br>
            <a:r>
              <a:rPr lang="ca-ES" sz="6900" dirty="0">
                <a:solidFill>
                  <a:schemeClr val="accent2"/>
                </a:solidFill>
                <a:latin typeface="Bariol Regular" panose="02000506040000020003" pitchFamily="50" charset="0"/>
              </a:rPr>
              <a:t>Oficina d’Informació i Orientació per a persones migrades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3733" y="5144063"/>
            <a:ext cx="1190429" cy="1190429"/>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222" y="4994065"/>
            <a:ext cx="1683193" cy="1323993"/>
          </a:xfrm>
          <a:prstGeom prst="rect">
            <a:avLst/>
          </a:prstGeom>
        </p:spPr>
      </p:pic>
      <p:pic>
        <p:nvPicPr>
          <p:cNvPr id="5" name="Imagen 4">
            <a:extLst>
              <a:ext uri="{FF2B5EF4-FFF2-40B4-BE49-F238E27FC236}">
                <a16:creationId xmlns:a16="http://schemas.microsoft.com/office/drawing/2014/main" id="{EE4D6B6A-FC9C-4E71-9513-D0E2BE13B253}"/>
              </a:ext>
            </a:extLst>
          </p:cNvPr>
          <p:cNvPicPr>
            <a:picLocks noChangeAspect="1"/>
          </p:cNvPicPr>
          <p:nvPr/>
        </p:nvPicPr>
        <p:blipFill>
          <a:blip r:embed="rId4"/>
          <a:stretch>
            <a:fillRect/>
          </a:stretch>
        </p:blipFill>
        <p:spPr>
          <a:xfrm>
            <a:off x="5283282" y="5259109"/>
            <a:ext cx="1396606" cy="793904"/>
          </a:xfrm>
          <a:prstGeom prst="rect">
            <a:avLst/>
          </a:prstGeom>
        </p:spPr>
      </p:pic>
    </p:spTree>
    <p:extLst>
      <p:ext uri="{BB962C8B-B14F-4D97-AF65-F5344CB8AC3E}">
        <p14:creationId xmlns:p14="http://schemas.microsoft.com/office/powerpoint/2010/main" val="2766681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SOCIAL</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4430779"/>
          </a:xfrm>
        </p:spPr>
        <p:txBody>
          <a:bodyPr>
            <a:normAutofit fontScale="92500" lnSpcReduction="10000"/>
          </a:bodyPr>
          <a:lstStyle/>
          <a:p>
            <a:pPr marL="0" indent="0" algn="just">
              <a:buNone/>
            </a:pPr>
            <a:r>
              <a:rPr lang="es-ES" dirty="0">
                <a:solidFill>
                  <a:schemeClr val="tx1">
                    <a:lumMod val="85000"/>
                    <a:lumOff val="15000"/>
                  </a:schemeClr>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EX10.</a:t>
            </a:r>
          </a:p>
          <a:p>
            <a:pPr marL="457200" indent="-457200" algn="just">
              <a:buFont typeface="+mj-lt"/>
              <a:buAutoNum type="arabicPeriod"/>
            </a:pPr>
            <a:r>
              <a:rPr lang="es-ES" dirty="0">
                <a:solidFill>
                  <a:schemeClr val="tx1"/>
                </a:solidFill>
                <a:latin typeface="Bariol Regular" panose="02000506040000020003" pitchFamily="50" charset="0"/>
              </a:rPr>
              <a:t>Copia completa del pasaporte. </a:t>
            </a:r>
          </a:p>
          <a:p>
            <a:pPr marL="457200" indent="-457200" algn="just">
              <a:buFont typeface="+mj-lt"/>
              <a:buAutoNum type="arabicPeriod"/>
            </a:pPr>
            <a:r>
              <a:rPr lang="es-ES" dirty="0">
                <a:solidFill>
                  <a:schemeClr val="tx1"/>
                </a:solidFill>
                <a:latin typeface="Bariol Regular" panose="02000506040000020003" pitchFamily="50" charset="0"/>
              </a:rPr>
              <a:t>Justificante que demuestre los 2 años de residencia en España (empadronamiento).</a:t>
            </a:r>
          </a:p>
          <a:p>
            <a:pPr marL="457200" indent="-457200" algn="just">
              <a:buFont typeface="+mj-lt"/>
              <a:buAutoNum type="arabicPeriod"/>
            </a:pPr>
            <a:r>
              <a:rPr lang="es-ES" dirty="0">
                <a:solidFill>
                  <a:schemeClr val="tx1"/>
                </a:solidFill>
                <a:latin typeface="Bariol Regular" panose="02000506040000020003" pitchFamily="50" charset="0"/>
              </a:rPr>
              <a:t>Certificado de antecedentes penales del país de origen (legalizado y traducido). </a:t>
            </a:r>
          </a:p>
          <a:p>
            <a:pPr marL="457200" indent="-457200" algn="just">
              <a:buFont typeface="+mj-lt"/>
              <a:buAutoNum type="arabicPeriod"/>
            </a:pPr>
            <a:r>
              <a:rPr lang="es-ES" dirty="0">
                <a:solidFill>
                  <a:schemeClr val="tx1"/>
                </a:solidFill>
                <a:latin typeface="Bariol Regular" panose="02000506040000020003" pitchFamily="50" charset="0"/>
              </a:rPr>
              <a:t>Documentación acreditativa de los vínculos familiares exigidos (certificado de matrimonio o del registro de parejas, actualizados, certificado de nacimiento u otros documentos), o bien, informe de esfuerzo de integración social emitido por la Comunidad Autónoma del domicilio habitual del solicitante.</a:t>
            </a:r>
          </a:p>
          <a:p>
            <a:pPr marL="457200" indent="-457200" algn="just">
              <a:buFont typeface="+mj-lt"/>
              <a:buAutoNum type="arabicPeriod"/>
            </a:pPr>
            <a:r>
              <a:rPr lang="es-ES" dirty="0">
                <a:solidFill>
                  <a:schemeClr val="tx1"/>
                </a:solidFill>
                <a:latin typeface="Bariol Regular" panose="02000506040000020003" pitchFamily="50" charset="0"/>
              </a:rPr>
              <a:t>Acreditación de los medios económicos. </a:t>
            </a:r>
          </a:p>
          <a:p>
            <a:pPr marL="457200" indent="-457200" algn="just">
              <a:buFont typeface="+mj-lt"/>
              <a:buAutoNum type="arabicPeriod"/>
            </a:pPr>
            <a:r>
              <a:rPr lang="es-ES" dirty="0">
                <a:solidFill>
                  <a:schemeClr val="tx1"/>
                </a:solidFill>
                <a:latin typeface="Bariol Regular" panose="02000506040000020003" pitchFamily="50" charset="0"/>
              </a:rPr>
              <a:t>En los casos en los que los medios económicos procedan de una actividad por cuenta propia (proyecto de empresa).</a:t>
            </a:r>
          </a:p>
          <a:p>
            <a:pPr marL="457200" indent="-457200">
              <a:buFont typeface="+mj-lt"/>
              <a:buAutoNum type="arabicPeriod"/>
            </a:pPr>
            <a:endParaRPr lang="es-ES" dirty="0"/>
          </a:p>
        </p:txBody>
      </p:sp>
    </p:spTree>
    <p:extLst>
      <p:ext uri="{BB962C8B-B14F-4D97-AF65-F5344CB8AC3E}">
        <p14:creationId xmlns:p14="http://schemas.microsoft.com/office/powerpoint/2010/main" val="203390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09B1CB-FC50-4343-85F1-8470BC35B64C}"/>
              </a:ext>
            </a:extLst>
          </p:cNvPr>
          <p:cNvSpPr>
            <a:spLocks noGrp="1"/>
          </p:cNvSpPr>
          <p:nvPr>
            <p:ph type="title"/>
          </p:nvPr>
        </p:nvSpPr>
        <p:spPr/>
        <p:txBody>
          <a:bodyPr/>
          <a:lstStyle/>
          <a:p>
            <a:pPr algn="ctr"/>
            <a:r>
              <a:rPr lang="es-ES" b="1" dirty="0">
                <a:solidFill>
                  <a:schemeClr val="accent3">
                    <a:lumMod val="50000"/>
                  </a:schemeClr>
                </a:solidFill>
              </a:rPr>
              <a:t>ARRAIGO SOCIAL</a:t>
            </a:r>
          </a:p>
        </p:txBody>
      </p:sp>
      <p:sp>
        <p:nvSpPr>
          <p:cNvPr id="4" name="Rectangle 1">
            <a:extLst>
              <a:ext uri="{FF2B5EF4-FFF2-40B4-BE49-F238E27FC236}">
                <a16:creationId xmlns:a16="http://schemas.microsoft.com/office/drawing/2014/main" id="{7DA7D27B-2DC7-4AFD-8107-61B279060974}"/>
              </a:ext>
            </a:extLst>
          </p:cNvPr>
          <p:cNvSpPr>
            <a:spLocks noGrp="1" noChangeArrowheads="1"/>
          </p:cNvSpPr>
          <p:nvPr>
            <p:ph idx="1"/>
          </p:nvPr>
        </p:nvSpPr>
        <p:spPr bwMode="auto">
          <a:xfrm>
            <a:off x="235790" y="433069"/>
            <a:ext cx="11364331" cy="5775940"/>
          </a:xfrm>
          <a:prstGeom prst="rect">
            <a:avLst/>
          </a:prstGeom>
          <a:solidFill>
            <a:srgbClr val="EDF0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just"/>
            <a:r>
              <a:rPr lang="es-ES" dirty="0"/>
              <a:t>A título de ejemplo y con independencia de su justificación mediante otros medios admisibles en Derecho, </a:t>
            </a:r>
            <a:r>
              <a:rPr lang="es-ES" b="1" dirty="0"/>
              <a:t>los dos últimos apartados pueden ser acreditados por el informe de valoración</a:t>
            </a:r>
            <a:r>
              <a:rPr lang="es-ES" dirty="0"/>
              <a:t> emitido por una de las siguientes organizaciones:</a:t>
            </a:r>
          </a:p>
          <a:p>
            <a:pPr lvl="1" algn="just"/>
            <a:r>
              <a:rPr lang="es-ES" dirty="0"/>
              <a:t>En los casos que se pretenda realizar una actividad </a:t>
            </a:r>
            <a:r>
              <a:rPr lang="es-ES" b="1" dirty="0"/>
              <a:t>por cuenta propia</a:t>
            </a:r>
            <a:r>
              <a:rPr lang="es-ES" dirty="0"/>
              <a:t>, se deberán presentar los siguientes documentos:</a:t>
            </a:r>
          </a:p>
          <a:p>
            <a:pPr lvl="2" algn="just"/>
            <a:r>
              <a:rPr lang="es-ES" dirty="0"/>
              <a:t>En actividades comerciales minoristas y prestación de los servicios enumerados en el </a:t>
            </a:r>
            <a:r>
              <a:rPr lang="es-ES" u="sng" dirty="0"/>
              <a:t>Anexo del Real Decreto Ley 19/2012 </a:t>
            </a:r>
            <a:r>
              <a:rPr lang="es-ES" dirty="0"/>
              <a:t>que se realicen en establecimientos permanentes, cuya superficie útil sea igual o inferior a 750 metros cuadrados, </a:t>
            </a:r>
            <a:r>
              <a:rPr lang="es-ES" b="1" dirty="0"/>
              <a:t>declaración responsable</a:t>
            </a:r>
            <a:r>
              <a:rPr lang="es-ES" dirty="0"/>
              <a:t> o comunicación previa (en los términos el </a:t>
            </a:r>
            <a:r>
              <a:rPr lang="es-ES" u="sng" dirty="0">
                <a:hlinkClick r:id="rId2"/>
              </a:rPr>
              <a:t>artículo 69 de la Ley 39/2015</a:t>
            </a:r>
            <a:r>
              <a:rPr lang="es-ES" dirty="0"/>
              <a:t>) y, en su caso, justificante de pago del tributo correspondiente. </a:t>
            </a:r>
          </a:p>
          <a:p>
            <a:pPr lvl="2" algn="just"/>
            <a:r>
              <a:rPr lang="es-ES" dirty="0"/>
              <a:t>En el </a:t>
            </a:r>
            <a:r>
              <a:rPr lang="es-ES" b="1" dirty="0"/>
              <a:t>resto de las actividades</a:t>
            </a:r>
            <a:r>
              <a:rPr lang="es-ES" dirty="0"/>
              <a:t> y prestaciones de servicios profesionales, </a:t>
            </a:r>
            <a:r>
              <a:rPr lang="es-ES" b="1" dirty="0"/>
              <a:t>relación de las autorizaciones o licencias que se exijan para la instalación</a:t>
            </a:r>
            <a:r>
              <a:rPr lang="es-ES" dirty="0"/>
              <a:t>, apertura o funcionamiento de la actividad proyectada o para el ejercicio profesional, indicando, la situación en la que se encuentre los trámites para su consecución, incluyendo, en su caso, las certificaciones de solicitud ante los organismos correspondientes.</a:t>
            </a:r>
          </a:p>
          <a:p>
            <a:pPr lvl="1" algn="just"/>
            <a:r>
              <a:rPr lang="es-ES" b="1" dirty="0"/>
              <a:t>Copia de la documentación que acredite la capacitación</a:t>
            </a:r>
            <a:r>
              <a:rPr lang="es-ES" dirty="0"/>
              <a:t> y, en su caso, la cualificación profesional legalmente exigida para el ejercicio de la profesión, así como la homologación y/o reconocimiento para el ejercicio de la profesión en el caso de profesiones reguladas en España.</a:t>
            </a:r>
          </a:p>
          <a:p>
            <a:pPr lvl="1" algn="just"/>
            <a:r>
              <a:rPr lang="es-ES" b="1" dirty="0"/>
              <a:t>Copia de la documentación que acredite la suficiencia de la inversión prevista para la implantación del proyecto y sobre la incidencia, en su caso, en la creación de empleo, incluyendo como tal el autoempleo.</a:t>
            </a:r>
            <a:endParaRPr lang="es-ES" dirty="0"/>
          </a:p>
          <a:p>
            <a:pPr lvl="1" algn="just"/>
            <a:r>
              <a:rPr lang="es-ES" dirty="0"/>
              <a:t>Federación Nacional de Asociaciones de Empresarios y Trabajadores Autónomos (ATA)</a:t>
            </a:r>
          </a:p>
          <a:p>
            <a:pPr lvl="1" algn="just"/>
            <a:r>
              <a:rPr lang="es-ES" dirty="0"/>
              <a:t>Unión de Profesionales y Trabajadores Autónomos (UPTA)</a:t>
            </a:r>
          </a:p>
          <a:p>
            <a:pPr lvl="1" algn="just"/>
            <a:r>
              <a:rPr lang="es-ES" dirty="0"/>
              <a:t>Confederación Intersectorial de Autónomos del Estado Español (CIAE)</a:t>
            </a:r>
          </a:p>
          <a:p>
            <a:pPr lvl="1" algn="just"/>
            <a:r>
              <a:rPr lang="es-ES" dirty="0"/>
              <a:t>Organización de Profesionales y Autónomos (OPA)</a:t>
            </a:r>
          </a:p>
          <a:p>
            <a:pPr lvl="1" algn="just"/>
            <a:r>
              <a:rPr lang="es-ES" dirty="0"/>
              <a:t>Unión de Asociaciones de Trabajadores Autónomos y Emprendedores (UATAE)</a:t>
            </a:r>
          </a:p>
        </p:txBody>
      </p:sp>
    </p:spTree>
    <p:extLst>
      <p:ext uri="{BB962C8B-B14F-4D97-AF65-F5344CB8AC3E}">
        <p14:creationId xmlns:p14="http://schemas.microsoft.com/office/powerpoint/2010/main" val="321680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00758E-C673-45B1-91C8-796F221432DD}"/>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DE SEGUNDA OPORTUNIDAD</a:t>
            </a:r>
            <a:endParaRPr lang="es-ES" dirty="0"/>
          </a:p>
        </p:txBody>
      </p:sp>
      <p:sp>
        <p:nvSpPr>
          <p:cNvPr id="3" name="Marcador de contenido 2">
            <a:extLst>
              <a:ext uri="{FF2B5EF4-FFF2-40B4-BE49-F238E27FC236}">
                <a16:creationId xmlns:a16="http://schemas.microsoft.com/office/drawing/2014/main" id="{E8B3346A-E274-4AB6-88B8-4EE11348B6DE}"/>
              </a:ext>
            </a:extLst>
          </p:cNvPr>
          <p:cNvSpPr>
            <a:spLocks noGrp="1"/>
          </p:cNvSpPr>
          <p:nvPr>
            <p:ph idx="1"/>
          </p:nvPr>
        </p:nvSpPr>
        <p:spPr>
          <a:xfrm>
            <a:off x="1097280" y="1845734"/>
            <a:ext cx="10058400" cy="4492922"/>
          </a:xfrm>
        </p:spPr>
        <p:txBody>
          <a:bodyPr/>
          <a:lstStyle/>
          <a:p>
            <a:pPr algn="just">
              <a:buFont typeface="Arial" panose="020B0604020202020204" pitchFamily="34" charset="0"/>
              <a:buChar char="•"/>
            </a:pPr>
            <a:r>
              <a:rPr lang="es-ES" altLang="es-ES" dirty="0">
                <a:solidFill>
                  <a:schemeClr val="tx1"/>
                </a:solidFill>
                <a:latin typeface="Bariol Regular" panose="02000506040000020003" pitchFamily="50" charset="0"/>
              </a:rPr>
              <a:t>Acreditar 2 años de residencia en España de forma ininterrumpida (máximo 90 días ausencia fuera de España). Cuando la persona extranjera </a:t>
            </a:r>
            <a:r>
              <a:rPr lang="es-ES" altLang="es-ES" b="1" dirty="0">
                <a:solidFill>
                  <a:schemeClr val="tx1"/>
                </a:solidFill>
                <a:latin typeface="Bariol Regular" panose="02000506040000020003" pitchFamily="50" charset="0"/>
              </a:rPr>
              <a:t>haya sido solicitante de protección internacional</a:t>
            </a:r>
            <a:r>
              <a:rPr lang="es-ES" altLang="es-ES" dirty="0">
                <a:solidFill>
                  <a:schemeClr val="tx1"/>
                </a:solidFill>
                <a:latin typeface="Bariol Regular" panose="02000506040000020003" pitchFamily="50" charset="0"/>
              </a:rPr>
              <a:t>, no será computable el tiempo de permanencia en España durante la tramitación de la solicitud de protección internacional hasta su resolución firme en vía administrativa y, en su caso, judicial. Tener vínculos familiares con residente legal o demostrar integración social con informe de arraigo social.</a:t>
            </a:r>
          </a:p>
          <a:p>
            <a:pPr algn="just">
              <a:buFont typeface="Arial" panose="020B0604020202020204" pitchFamily="34" charset="0"/>
              <a:buChar char="•"/>
            </a:pPr>
            <a:r>
              <a:rPr lang="es-ES" dirty="0">
                <a:solidFill>
                  <a:schemeClr val="tx1"/>
                </a:solidFill>
                <a:latin typeface="Bariol Regular" panose="02000506040000020003" pitchFamily="50" charset="0"/>
              </a:rPr>
              <a:t>Para personas extranjeros que se hallen en España y hayan sido titulares de una autorización de residencia que </a:t>
            </a:r>
            <a:r>
              <a:rPr lang="es-ES" b="1" dirty="0">
                <a:solidFill>
                  <a:schemeClr val="tx1"/>
                </a:solidFill>
                <a:latin typeface="Bariol Regular" panose="02000506040000020003" pitchFamily="50" charset="0"/>
              </a:rPr>
              <a:t>no hubiera sido otorgada por circunstancias excepcionales </a:t>
            </a:r>
            <a:r>
              <a:rPr lang="es-ES" dirty="0">
                <a:solidFill>
                  <a:schemeClr val="tx1"/>
                </a:solidFill>
                <a:latin typeface="Bariol Regular" panose="02000506040000020003" pitchFamily="50" charset="0"/>
              </a:rPr>
              <a:t>(tiene que estar renovada), en los dos años inmediatamente anteriores a la fecha de presentación de la solicitud, y cuya renovación no se hubiera producido por motivos distintos a razones de orden público, seguridad y salud pública. No obstante, será posible solicitarlo si existe sentencia denegatoria, sobreseimiento o absolución de la pena. </a:t>
            </a:r>
            <a:endParaRPr lang="es-ES" altLang="es-ES" dirty="0">
              <a:solidFill>
                <a:schemeClr val="tx1"/>
              </a:solidFill>
              <a:latin typeface="Bariol Regular" panose="02000506040000020003" pitchFamily="50" charset="0"/>
            </a:endParaRPr>
          </a:p>
          <a:p>
            <a:endParaRPr lang="es-ES" dirty="0"/>
          </a:p>
        </p:txBody>
      </p:sp>
    </p:spTree>
    <p:extLst>
      <p:ext uri="{BB962C8B-B14F-4D97-AF65-F5344CB8AC3E}">
        <p14:creationId xmlns:p14="http://schemas.microsoft.com/office/powerpoint/2010/main" val="3199138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00758E-C673-45B1-91C8-796F221432DD}"/>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DE SEGUNDA OPORTUNIDAD</a:t>
            </a:r>
            <a:endParaRPr lang="es-ES" dirty="0"/>
          </a:p>
        </p:txBody>
      </p:sp>
      <p:sp>
        <p:nvSpPr>
          <p:cNvPr id="3" name="Marcador de contenido 2">
            <a:extLst>
              <a:ext uri="{FF2B5EF4-FFF2-40B4-BE49-F238E27FC236}">
                <a16:creationId xmlns:a16="http://schemas.microsoft.com/office/drawing/2014/main" id="{E8B3346A-E274-4AB6-88B8-4EE11348B6DE}"/>
              </a:ext>
            </a:extLst>
          </p:cNvPr>
          <p:cNvSpPr>
            <a:spLocks noGrp="1"/>
          </p:cNvSpPr>
          <p:nvPr>
            <p:ph idx="1"/>
          </p:nvPr>
        </p:nvSpPr>
        <p:spPr/>
        <p:txBody>
          <a:bodyPr/>
          <a:lstStyle/>
          <a:p>
            <a:pPr marL="0" indent="0" algn="just">
              <a:buNone/>
            </a:pPr>
            <a:r>
              <a:rPr lang="es-ES" dirty="0">
                <a:solidFill>
                  <a:schemeClr val="tx1">
                    <a:lumMod val="85000"/>
                    <a:lumOff val="15000"/>
                  </a:schemeClr>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EX10.</a:t>
            </a:r>
          </a:p>
          <a:p>
            <a:pPr marL="457200" indent="-457200" algn="just">
              <a:buFont typeface="+mj-lt"/>
              <a:buAutoNum type="arabicPeriod"/>
            </a:pPr>
            <a:r>
              <a:rPr lang="es-ES" dirty="0">
                <a:solidFill>
                  <a:schemeClr val="tx1"/>
                </a:solidFill>
                <a:latin typeface="Bariol Regular" panose="02000506040000020003" pitchFamily="50" charset="0"/>
              </a:rPr>
              <a:t>Copia completa del pasaporte. </a:t>
            </a:r>
          </a:p>
          <a:p>
            <a:pPr marL="457200" indent="-457200" algn="just">
              <a:buFont typeface="+mj-lt"/>
              <a:buAutoNum type="arabicPeriod"/>
            </a:pPr>
            <a:r>
              <a:rPr lang="es-ES" dirty="0">
                <a:solidFill>
                  <a:schemeClr val="tx1"/>
                </a:solidFill>
                <a:latin typeface="Bariol Regular" panose="02000506040000020003" pitchFamily="50" charset="0"/>
              </a:rPr>
              <a:t>Justificante que demuestre los 2 años de residencia en España (empadronamiento).</a:t>
            </a:r>
          </a:p>
          <a:p>
            <a:pPr marL="457200" indent="-457200" algn="just">
              <a:buFont typeface="+mj-lt"/>
              <a:buAutoNum type="arabicPeriod"/>
            </a:pPr>
            <a:r>
              <a:rPr lang="es-ES" dirty="0">
                <a:solidFill>
                  <a:schemeClr val="tx1"/>
                </a:solidFill>
                <a:latin typeface="Bariol Regular" panose="02000506040000020003" pitchFamily="50" charset="0"/>
              </a:rPr>
              <a:t>Certificado de antecedentes penales del país de origen (legalizado y traducido). </a:t>
            </a:r>
          </a:p>
          <a:p>
            <a:endParaRPr lang="es-ES" dirty="0"/>
          </a:p>
        </p:txBody>
      </p:sp>
    </p:spTree>
    <p:extLst>
      <p:ext uri="{BB962C8B-B14F-4D97-AF65-F5344CB8AC3E}">
        <p14:creationId xmlns:p14="http://schemas.microsoft.com/office/powerpoint/2010/main" val="129273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097280" y="286603"/>
            <a:ext cx="10058400" cy="1053099"/>
          </a:xfrm>
        </p:spPr>
        <p:txBody>
          <a:bodyPr/>
          <a:lstStyle/>
          <a:p>
            <a:pPr algn="ctr"/>
            <a:r>
              <a:rPr lang="ca-ES" dirty="0">
                <a:solidFill>
                  <a:srgbClr val="D70B37"/>
                </a:solidFill>
                <a:latin typeface="Bariol Regular" panose="02000506040000020003" pitchFamily="50" charset="0"/>
              </a:rPr>
              <a:t>ARRAIGO FAMILIAR</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4725664"/>
          </a:xfrm>
        </p:spPr>
        <p:txBody>
          <a:bodyPr>
            <a:normAutofit/>
          </a:bodyPr>
          <a:lstStyle/>
          <a:p>
            <a:pPr algn="just">
              <a:spcBef>
                <a:spcPts val="663"/>
              </a:spcBef>
              <a:spcAft>
                <a:spcPts val="1425"/>
              </a:spcAft>
              <a:buClr>
                <a:srgbClr val="0E594D"/>
              </a:buClr>
              <a:buSzPct val="45000"/>
              <a:buFont typeface="Wingdings" panose="05000000000000000000" pitchFamily="2" charset="2"/>
              <a:buChar char=""/>
              <a:defRPr/>
            </a:pPr>
            <a:r>
              <a:rPr lang="es-ES" dirty="0"/>
              <a:t>Tener con una persona de nacionalidad española una relación familiar independientemente del lugar y el momento en que se cree el vínculo, siempre que se mantenga y le acompañen, se unan o se reúnan con él en territorio nacional, salvo si se trata de hijos e hijas cuyo padre o madre sean o hubieran sido españoles de origen en cuyo caso podrán hacerlo en cualquier circunstancia.</a:t>
            </a:r>
            <a:endParaRPr lang="es-ES" dirty="0">
              <a:solidFill>
                <a:schemeClr val="tx1"/>
              </a:solidFill>
              <a:latin typeface="Bariol Regular" panose="02000506040000020003" pitchFamily="50" charset="0"/>
            </a:endParaRPr>
          </a:p>
        </p:txBody>
      </p:sp>
    </p:spTree>
    <p:extLst>
      <p:ext uri="{BB962C8B-B14F-4D97-AF65-F5344CB8AC3E}">
        <p14:creationId xmlns:p14="http://schemas.microsoft.com/office/powerpoint/2010/main" val="1515939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097280" y="286603"/>
            <a:ext cx="10058400" cy="1053099"/>
          </a:xfrm>
        </p:spPr>
        <p:txBody>
          <a:bodyPr/>
          <a:lstStyle/>
          <a:p>
            <a:pPr algn="ctr"/>
            <a:r>
              <a:rPr lang="ca-ES" dirty="0">
                <a:solidFill>
                  <a:srgbClr val="D70B37"/>
                </a:solidFill>
                <a:latin typeface="Bariol Regular" panose="02000506040000020003" pitchFamily="50" charset="0"/>
              </a:rPr>
              <a:t>ARRAIGO FAMILIAR</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4"/>
            <a:ext cx="10058400" cy="4457412"/>
          </a:xfrm>
        </p:spPr>
        <p:txBody>
          <a:bodyPr>
            <a:normAutofit/>
          </a:bodyPr>
          <a:lstStyle/>
          <a:p>
            <a:pPr marL="0" indent="0" algn="just">
              <a:buNone/>
            </a:pPr>
            <a:r>
              <a:rPr lang="es-ES" dirty="0">
                <a:solidFill>
                  <a:schemeClr val="tx1"/>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EX10.</a:t>
            </a:r>
          </a:p>
          <a:p>
            <a:pPr marL="457200" indent="-457200" algn="just">
              <a:buFont typeface="+mj-lt"/>
              <a:buAutoNum type="arabicPeriod"/>
            </a:pPr>
            <a:r>
              <a:rPr lang="es-ES" dirty="0">
                <a:solidFill>
                  <a:schemeClr val="tx1"/>
                </a:solidFill>
                <a:latin typeface="Bariol Regular" panose="02000506040000020003" pitchFamily="50" charset="0"/>
              </a:rPr>
              <a:t>Copia completa del pasaporte. </a:t>
            </a:r>
          </a:p>
          <a:p>
            <a:pPr marL="457200" indent="-457200" algn="just">
              <a:buFont typeface="+mj-lt"/>
              <a:buAutoNum type="arabicPeriod"/>
            </a:pPr>
            <a:r>
              <a:rPr lang="es-ES" dirty="0">
                <a:solidFill>
                  <a:schemeClr val="tx1"/>
                </a:solidFill>
                <a:latin typeface="Bariol Regular" panose="02000506040000020003" pitchFamily="50" charset="0"/>
              </a:rPr>
              <a:t>Certificado de antecedentes penales del país de origen (legalizado y traducido). </a:t>
            </a:r>
          </a:p>
          <a:p>
            <a:pPr marL="457200" indent="-457200" algn="just">
              <a:buFont typeface="+mj-lt"/>
              <a:buAutoNum type="arabicPeriod"/>
            </a:pPr>
            <a:r>
              <a:rPr lang="es-ES" dirty="0">
                <a:solidFill>
                  <a:schemeClr val="tx1"/>
                </a:solidFill>
                <a:latin typeface="Bariol Regular" panose="02000506040000020003" pitchFamily="50" charset="0"/>
              </a:rPr>
              <a:t>Cuando se trate de padre, o madre o tutor de un menor será el certificado de nacimiento del menor en el que conste el vínculo familiar y la nacionalidad de dicho menor, o, en su caso, documento legal de tutela del menor.</a:t>
            </a:r>
          </a:p>
          <a:p>
            <a:pPr marL="457200" indent="-457200" algn="just">
              <a:buFont typeface="+mj-lt"/>
              <a:buAutoNum type="arabicPeriod"/>
            </a:pPr>
            <a:r>
              <a:rPr lang="es-ES" dirty="0">
                <a:solidFill>
                  <a:schemeClr val="tx1"/>
                </a:solidFill>
                <a:latin typeface="Bariol Regular" panose="02000506040000020003" pitchFamily="50" charset="0"/>
              </a:rPr>
              <a:t>Cuando se trate de persona que presta apoyo a una persona nacional de otro Estado miembro de la Unión Europea, del Espacio Económico Europeo o de Suiza con discapacidad, documentación acreditativa de la discapacidad o de la necesidad de medidas de apoyo para el ejercicio de su capacidad jurídica, así como de encontrarse a su cargo y convivir con él. </a:t>
            </a:r>
          </a:p>
          <a:p>
            <a:pPr marL="457200" indent="-457200">
              <a:buFont typeface="+mj-lt"/>
              <a:buAutoNum type="arabicPeriod"/>
            </a:pPr>
            <a:endParaRPr lang="es-ES" dirty="0"/>
          </a:p>
          <a:p>
            <a:pPr marL="457200" indent="-457200" algn="just">
              <a:spcBef>
                <a:spcPts val="663"/>
              </a:spcBef>
              <a:spcAft>
                <a:spcPts val="1425"/>
              </a:spcAft>
              <a:buClr>
                <a:srgbClr val="0E594D"/>
              </a:buClr>
              <a:buSzPct val="45000"/>
              <a:buFont typeface="+mj-lt"/>
              <a:buAutoNum type="arabicPeriod"/>
              <a:defRPr/>
            </a:pPr>
            <a:endParaRPr lang="en-GB" altLang="es-ES" dirty="0">
              <a:solidFill>
                <a:schemeClr val="tx1">
                  <a:lumMod val="85000"/>
                  <a:lumOff val="15000"/>
                </a:schemeClr>
              </a:solidFill>
              <a:latin typeface="Bariol Regular" panose="02000506040000020003" pitchFamily="50" charset="0"/>
            </a:endParaRPr>
          </a:p>
          <a:p>
            <a:pPr marL="0" indent="0">
              <a:buNone/>
            </a:pPr>
            <a:endParaRPr lang="es-ES" dirty="0"/>
          </a:p>
        </p:txBody>
      </p:sp>
    </p:spTree>
    <p:extLst>
      <p:ext uri="{BB962C8B-B14F-4D97-AF65-F5344CB8AC3E}">
        <p14:creationId xmlns:p14="http://schemas.microsoft.com/office/powerpoint/2010/main" val="1039475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159424" y="462356"/>
            <a:ext cx="10058400" cy="1053099"/>
          </a:xfrm>
        </p:spPr>
        <p:txBody>
          <a:bodyPr>
            <a:normAutofit fontScale="90000"/>
          </a:bodyPr>
          <a:lstStyle/>
          <a:p>
            <a:pPr algn="ctr"/>
            <a:r>
              <a:rPr lang="ca-ES" dirty="0">
                <a:solidFill>
                  <a:srgbClr val="D70B37"/>
                </a:solidFill>
                <a:latin typeface="Bariol Regular" panose="02000506040000020003" pitchFamily="50" charset="0"/>
              </a:rPr>
              <a:t>RESIDENCIA TEMPORAL DE FAMILIARES DE PERSONAS DE NACIONALIDAD ESPAÑOLA</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5012267"/>
          </a:xfrm>
        </p:spPr>
        <p:txBody>
          <a:bodyPr>
            <a:normAutofit fontScale="92500" lnSpcReduction="10000"/>
          </a:bodyPr>
          <a:lstStyle/>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Tener una relación familiar con una persona de nacionalidad española siempre que se mantenga y le acompañen, se unan o se reúnan con él en territorio nacional, salvo si se trata de hijos e hijas cuyo padre o madre sean o hubieran sido españoles de origen en cuyo caso podrán hacerlo en cualquier circunstancia.</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El cónyuge mayor de dieciocho años.</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La pareja extranjera no casada mayor de dieciocho años que mantenga con la persona de nacionalidad española una relación de afectividad análoga a la conyugal e inscrita en un registro público establecido, a esos efectos, en un Estado miembro de la Unión Europea o en un Estado parte en el Acuerdo sobre el Espacio Económico Europeo o en Suiza.</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La pareja extranjera no casada mayor de dieciocho años que mantenga una relación estable debidamente probada. En todo caso, se entenderá por pareja estable debidamente probada aquella que acredite suficientemente una relación de convivencia análoga a la conyugal, dentro o fuera de España, de, al menos, doce meses continuados. No será exigible el periodo de convivencia previa si la pareja cuenta con descendencia común siempre que se mantenga el vínculo. </a:t>
            </a:r>
          </a:p>
        </p:txBody>
      </p:sp>
    </p:spTree>
    <p:extLst>
      <p:ext uri="{BB962C8B-B14F-4D97-AF65-F5344CB8AC3E}">
        <p14:creationId xmlns:p14="http://schemas.microsoft.com/office/powerpoint/2010/main" val="230431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2046DB-434D-43A5-8E15-C74531E254DB}"/>
              </a:ext>
            </a:extLst>
          </p:cNvPr>
          <p:cNvSpPr>
            <a:spLocks noGrp="1"/>
          </p:cNvSpPr>
          <p:nvPr>
            <p:ph type="title"/>
          </p:nvPr>
        </p:nvSpPr>
        <p:spPr/>
        <p:txBody>
          <a:bodyPr>
            <a:normAutofit fontScale="90000"/>
          </a:bodyPr>
          <a:lstStyle/>
          <a:p>
            <a:r>
              <a:rPr lang="ca-ES" dirty="0">
                <a:solidFill>
                  <a:srgbClr val="D70B37"/>
                </a:solidFill>
                <a:latin typeface="Bariol Regular" panose="02000506040000020003" pitchFamily="50" charset="0"/>
              </a:rPr>
              <a:t>RESIDENCIA TEMPORAL DE FAMILIARES DE PERSONAS DE NACIONALIDAD ESPAÑOLA</a:t>
            </a:r>
            <a:endParaRPr lang="es-ES" dirty="0"/>
          </a:p>
        </p:txBody>
      </p:sp>
      <p:sp>
        <p:nvSpPr>
          <p:cNvPr id="3" name="Marcador de contenido 2">
            <a:extLst>
              <a:ext uri="{FF2B5EF4-FFF2-40B4-BE49-F238E27FC236}">
                <a16:creationId xmlns:a16="http://schemas.microsoft.com/office/drawing/2014/main" id="{858ECA67-9C4E-4C6C-9A20-DA3E29C6B082}"/>
              </a:ext>
            </a:extLst>
          </p:cNvPr>
          <p:cNvSpPr>
            <a:spLocks noGrp="1"/>
          </p:cNvSpPr>
          <p:nvPr>
            <p:ph idx="1"/>
          </p:nvPr>
        </p:nvSpPr>
        <p:spPr/>
        <p:txBody>
          <a:bodyPr>
            <a:normAutofit fontScale="92500"/>
          </a:bodyPr>
          <a:lstStyle/>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4) Sus hijos o, los de su cónyuge, pareja registrada o pareja estable siempre y cuando esta también resida o vaya a residir en España, menores de veintiséis años, o mayores de dicha edad que estén a su cargo, o que tengan una discapacidad para la que precisen apoyo para el ejercicio de su capacidad jurídica.</a:t>
            </a:r>
          </a:p>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5) Los ascendientes directos de primer grado en línea directa y los de su cónyuge, o pareja registrada o pareja estable:</a:t>
            </a:r>
          </a:p>
          <a:p>
            <a:pPr marL="413258" lvl="1"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 Cuando acrediten que viven a su cargo y carezcan de apoyo familiar en origen.</a:t>
            </a:r>
          </a:p>
          <a:p>
            <a:pPr marL="413258" lvl="1"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 Cuando concurran razones de carácter humanitario. </a:t>
            </a:r>
          </a:p>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6) El padre, madre, tutor o tutora de un menor de nacionalidad española, siempre que el solicitante tenga a cargo al menor y conviva con este o esté al corriente de sus obligaciones respecto al mismo. Esta relación deberá haber sido constituida conforme al ordenamiento jurídico español. </a:t>
            </a:r>
          </a:p>
          <a:p>
            <a:endParaRPr lang="es-ES" dirty="0"/>
          </a:p>
        </p:txBody>
      </p:sp>
    </p:spTree>
    <p:extLst>
      <p:ext uri="{BB962C8B-B14F-4D97-AF65-F5344CB8AC3E}">
        <p14:creationId xmlns:p14="http://schemas.microsoft.com/office/powerpoint/2010/main" val="3293606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0DC760-EF57-4607-A167-1CAC1D0D16AD}"/>
              </a:ext>
            </a:extLst>
          </p:cNvPr>
          <p:cNvSpPr>
            <a:spLocks noGrp="1"/>
          </p:cNvSpPr>
          <p:nvPr>
            <p:ph type="title"/>
          </p:nvPr>
        </p:nvSpPr>
        <p:spPr/>
        <p:txBody>
          <a:bodyPr>
            <a:normAutofit fontScale="90000"/>
          </a:bodyPr>
          <a:lstStyle/>
          <a:p>
            <a:r>
              <a:rPr lang="ca-ES" dirty="0">
                <a:solidFill>
                  <a:srgbClr val="D70B37"/>
                </a:solidFill>
                <a:latin typeface="Bariol Regular" panose="02000506040000020003" pitchFamily="50" charset="0"/>
              </a:rPr>
              <a:t>RESIDENCIA TEMPORAL DE FAMILIARES DE PERSONAS DE NACIONALIDAD ESPAÑOLA</a:t>
            </a:r>
            <a:endParaRPr lang="es-ES" dirty="0"/>
          </a:p>
        </p:txBody>
      </p:sp>
      <p:sp>
        <p:nvSpPr>
          <p:cNvPr id="3" name="Marcador de contenido 2">
            <a:extLst>
              <a:ext uri="{FF2B5EF4-FFF2-40B4-BE49-F238E27FC236}">
                <a16:creationId xmlns:a16="http://schemas.microsoft.com/office/drawing/2014/main" id="{2A7E884E-F232-4DDB-85C5-E8FEAA2D05E7}"/>
              </a:ext>
            </a:extLst>
          </p:cNvPr>
          <p:cNvSpPr>
            <a:spLocks noGrp="1"/>
          </p:cNvSpPr>
          <p:nvPr>
            <p:ph idx="1"/>
          </p:nvPr>
        </p:nvSpPr>
        <p:spPr/>
        <p:txBody>
          <a:bodyPr/>
          <a:lstStyle/>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7) Un único familiar, hasta el segundo grado, que realice o vaya a realizar los cuidados que precise una persona con nacionalidad española que tenga reconocido alguno de los grados de dependencia previstos en el artículo 26 de la Ley 39/2006, de 14 de diciembre, de Promoción de la Autonomía Personal y Atención a las personas en situación de dependencia. </a:t>
            </a:r>
          </a:p>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8) Los hijos y las hijas cuyo padre o madre sean o hubieran sido españoles de origen.</a:t>
            </a:r>
          </a:p>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9) Otros miembros de su familia no incluidos en los apartados anteriores, y acrediten, de forma fehaciente, en el momento de la solicitud, que se encuentran a su cargo.</a:t>
            </a:r>
          </a:p>
          <a:p>
            <a:r>
              <a:rPr lang="es-ES" dirty="0">
                <a:solidFill>
                  <a:schemeClr val="tx1"/>
                </a:solidFill>
                <a:latin typeface="Bariol Regular" panose="02000506040000020003" pitchFamily="50" charset="0"/>
              </a:rPr>
              <a:t>Lo puede solicitar la persona española, si el familiar está en el país de origen. Si se encuentran es España, las parejas e hijos mayores de 18 años, pueden solicitarlo de forma indistintamente. </a:t>
            </a:r>
          </a:p>
        </p:txBody>
      </p:sp>
    </p:spTree>
    <p:extLst>
      <p:ext uri="{BB962C8B-B14F-4D97-AF65-F5344CB8AC3E}">
        <p14:creationId xmlns:p14="http://schemas.microsoft.com/office/powerpoint/2010/main" val="2701945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3AB1CE-6E5F-4D86-9401-2008DF777D7C}"/>
              </a:ext>
            </a:extLst>
          </p:cNvPr>
          <p:cNvSpPr>
            <a:spLocks noGrp="1"/>
          </p:cNvSpPr>
          <p:nvPr>
            <p:ph type="title"/>
          </p:nvPr>
        </p:nvSpPr>
        <p:spPr/>
        <p:txBody>
          <a:bodyPr>
            <a:normAutofit fontScale="90000"/>
          </a:bodyPr>
          <a:lstStyle/>
          <a:p>
            <a:r>
              <a:rPr lang="ca-ES" dirty="0">
                <a:solidFill>
                  <a:srgbClr val="D70B37"/>
                </a:solidFill>
                <a:latin typeface="Bariol Regular" panose="02000506040000020003" pitchFamily="50" charset="0"/>
              </a:rPr>
              <a:t>RESIDENCIA TEMPORAL DE FAMILIARES DE PERSONAS DE NACIONALIDAD ESPAÑOLA</a:t>
            </a:r>
            <a:endParaRPr lang="es-ES" dirty="0"/>
          </a:p>
        </p:txBody>
      </p:sp>
      <p:sp>
        <p:nvSpPr>
          <p:cNvPr id="3" name="Marcador de contenido 2">
            <a:extLst>
              <a:ext uri="{FF2B5EF4-FFF2-40B4-BE49-F238E27FC236}">
                <a16:creationId xmlns:a16="http://schemas.microsoft.com/office/drawing/2014/main" id="{4F4B470A-A238-4B99-B33B-E5A3F70C9E78}"/>
              </a:ext>
            </a:extLst>
          </p:cNvPr>
          <p:cNvSpPr>
            <a:spLocks noGrp="1"/>
          </p:cNvSpPr>
          <p:nvPr>
            <p:ph idx="1"/>
          </p:nvPr>
        </p:nvSpPr>
        <p:spPr/>
        <p:txBody>
          <a:bodyPr>
            <a:normAutofit fontScale="92500" lnSpcReduction="10000"/>
          </a:bodyPr>
          <a:lstStyle/>
          <a:p>
            <a:pPr marL="0" indent="0" algn="just">
              <a:buNone/>
            </a:pPr>
            <a:r>
              <a:rPr lang="es-ES" dirty="0">
                <a:solidFill>
                  <a:schemeClr val="tx1"/>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EX24.</a:t>
            </a:r>
          </a:p>
          <a:p>
            <a:pPr marL="457200" indent="-457200" algn="just">
              <a:buFont typeface="+mj-lt"/>
              <a:buAutoNum type="arabicPeriod"/>
            </a:pPr>
            <a:r>
              <a:rPr lang="es-ES" dirty="0">
                <a:solidFill>
                  <a:schemeClr val="tx1"/>
                </a:solidFill>
                <a:latin typeface="Bariol Regular" panose="02000506040000020003" pitchFamily="50" charset="0"/>
              </a:rPr>
              <a:t>Relativos al familiar de nacionalidad española: </a:t>
            </a:r>
          </a:p>
          <a:p>
            <a:pPr marL="749808" lvl="1" indent="-457200" algn="just"/>
            <a:r>
              <a:rPr lang="es-ES" dirty="0">
                <a:solidFill>
                  <a:schemeClr val="tx1"/>
                </a:solidFill>
                <a:latin typeface="Bariol Regular" panose="02000506040000020003" pitchFamily="50" charset="0"/>
              </a:rPr>
              <a:t>Copia completa del pasaporte, o del documento nacional de identidad, en vigor. </a:t>
            </a:r>
          </a:p>
          <a:p>
            <a:pPr marL="457200" indent="-457200" algn="just">
              <a:buFont typeface="+mj-lt"/>
              <a:buAutoNum type="arabicPeriod"/>
            </a:pPr>
            <a:r>
              <a:rPr lang="es-ES" dirty="0">
                <a:solidFill>
                  <a:schemeClr val="tx1"/>
                </a:solidFill>
                <a:latin typeface="Bariol Regular" panose="02000506040000020003" pitchFamily="50" charset="0"/>
              </a:rPr>
              <a:t>Relativos al familiar extranjero: </a:t>
            </a:r>
          </a:p>
          <a:p>
            <a:pPr marL="749808" lvl="1" indent="-457200" algn="just"/>
            <a:r>
              <a:rPr lang="es-ES" dirty="0">
                <a:solidFill>
                  <a:schemeClr val="tx1"/>
                </a:solidFill>
                <a:latin typeface="Bariol Regular" panose="02000506040000020003" pitchFamily="50" charset="0"/>
              </a:rPr>
              <a:t>Copia completa del pasaporte, del título de viaje, en vigor.</a:t>
            </a:r>
          </a:p>
          <a:p>
            <a:pPr marL="749808" lvl="1" indent="-457200" algn="just"/>
            <a:r>
              <a:rPr lang="es-ES" dirty="0">
                <a:solidFill>
                  <a:schemeClr val="tx1"/>
                </a:solidFill>
                <a:latin typeface="Bariol Regular" panose="02000506040000020003" pitchFamily="50" charset="0"/>
              </a:rPr>
              <a:t>Documentación acreditativa de la existencia del vínculo familiar con el familiar de nacionalidad española. En los supuestos en los que así se exija, documentación acreditativa de que el familiar se encuentre a cargo del familiar de nacionalidad española. </a:t>
            </a:r>
          </a:p>
          <a:p>
            <a:pPr marL="749808" lvl="1" indent="-457200" algn="just"/>
            <a:r>
              <a:rPr lang="es-ES" dirty="0">
                <a:solidFill>
                  <a:schemeClr val="tx1"/>
                </a:solidFill>
                <a:latin typeface="Bariol Regular" panose="02000506040000020003" pitchFamily="50" charset="0"/>
              </a:rPr>
              <a:t>En los casos de otros miembros de su familia (caso i. del listado de situaciones descritas anteriormente) se deberá acreditar la dependencia, la convivencia, el grado de parentesco y, en su caso, la existencia de motivos graves de salud o discapacidad. </a:t>
            </a:r>
          </a:p>
          <a:p>
            <a:pPr marL="749808" lvl="1" indent="-457200" algn="just"/>
            <a:r>
              <a:rPr lang="es-ES" dirty="0">
                <a:solidFill>
                  <a:schemeClr val="tx1"/>
                </a:solidFill>
                <a:latin typeface="Bariol Regular" panose="02000506040000020003" pitchFamily="50" charset="0"/>
              </a:rPr>
              <a:t>Certificado de antecedentes penales expedido por las Autoridades del país o países en los que haya residido durante los cinco últimos años anteriores a la entrada en España. </a:t>
            </a:r>
          </a:p>
        </p:txBody>
      </p:sp>
    </p:spTree>
    <p:extLst>
      <p:ext uri="{BB962C8B-B14F-4D97-AF65-F5344CB8AC3E}">
        <p14:creationId xmlns:p14="http://schemas.microsoft.com/office/powerpoint/2010/main" val="357539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p:nvPr/>
        </p:nvSpPr>
        <p:spPr>
          <a:xfrm>
            <a:off x="0" y="0"/>
            <a:ext cx="1218631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2" name="Google Shape;152;p7"/>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7"/>
          <p:cNvSpPr txBox="1">
            <a:spLocks noGrp="1"/>
          </p:cNvSpPr>
          <p:nvPr>
            <p:ph type="title"/>
          </p:nvPr>
        </p:nvSpPr>
        <p:spPr>
          <a:xfrm>
            <a:off x="492370" y="605896"/>
            <a:ext cx="3084844" cy="5646208"/>
          </a:xfrm>
          <a:prstGeom prst="rect">
            <a:avLst/>
          </a:prstGeom>
          <a:noFill/>
          <a:ln>
            <a:noFill/>
          </a:ln>
        </p:spPr>
        <p:txBody>
          <a:bodyPr spcFirstLastPara="1" wrap="square" lIns="91425" tIns="45700" rIns="91425" bIns="45700" anchor="ctr" anchorCtr="0">
            <a:normAutofit/>
          </a:bodyPr>
          <a:lstStyle/>
          <a:p>
            <a:pPr marL="0" lvl="0" indent="0" algn="ctr" rtl="0">
              <a:lnSpc>
                <a:spcPct val="85000"/>
              </a:lnSpc>
              <a:spcBef>
                <a:spcPts val="0"/>
              </a:spcBef>
              <a:spcAft>
                <a:spcPts val="0"/>
              </a:spcAft>
              <a:buClr>
                <a:srgbClr val="FFFFFF"/>
              </a:buClr>
              <a:buSzPts val="3600"/>
              <a:buFont typeface="Arial"/>
              <a:buNone/>
            </a:pPr>
            <a:r>
              <a:rPr lang="ca-ES" sz="3600" dirty="0" err="1">
                <a:solidFill>
                  <a:srgbClr val="FFFFFF"/>
                </a:solidFill>
                <a:latin typeface="Arial"/>
                <a:ea typeface="Arial"/>
                <a:cs typeface="Arial"/>
                <a:sym typeface="Arial"/>
              </a:rPr>
              <a:t>Puntos</a:t>
            </a:r>
            <a:r>
              <a:rPr lang="ca-ES" sz="3600" dirty="0">
                <a:solidFill>
                  <a:srgbClr val="FFFFFF"/>
                </a:solidFill>
                <a:latin typeface="Arial"/>
                <a:ea typeface="Arial"/>
                <a:cs typeface="Arial"/>
                <a:sym typeface="Arial"/>
              </a:rPr>
              <a:t> de </a:t>
            </a:r>
            <a:r>
              <a:rPr lang="ca-ES" sz="3600" dirty="0" err="1">
                <a:solidFill>
                  <a:srgbClr val="FFFFFF"/>
                </a:solidFill>
                <a:latin typeface="Arial"/>
                <a:ea typeface="Arial"/>
                <a:cs typeface="Arial"/>
                <a:sym typeface="Arial"/>
              </a:rPr>
              <a:t>atención</a:t>
            </a:r>
            <a:endParaRPr dirty="0"/>
          </a:p>
        </p:txBody>
      </p:sp>
      <p:sp>
        <p:nvSpPr>
          <p:cNvPr id="154" name="Google Shape;154;p7"/>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7"/>
          <p:cNvSpPr txBox="1">
            <a:spLocks noGrp="1"/>
          </p:cNvSpPr>
          <p:nvPr>
            <p:ph type="body" idx="1"/>
          </p:nvPr>
        </p:nvSpPr>
        <p:spPr>
          <a:xfrm>
            <a:off x="4742016" y="605896"/>
            <a:ext cx="6413663" cy="5646208"/>
          </a:xfrm>
          <a:prstGeom prst="rect">
            <a:avLst/>
          </a:prstGeom>
          <a:noFill/>
          <a:ln>
            <a:noFill/>
          </a:ln>
        </p:spPr>
        <p:txBody>
          <a:bodyPr spcFirstLastPara="1" wrap="square" lIns="0" tIns="45700" rIns="0" bIns="45700" anchor="ctr" anchorCtr="0">
            <a:normAutofit/>
          </a:bodyPr>
          <a:lstStyle/>
          <a:p>
            <a:pPr marL="0" lvl="0" indent="0" algn="l" rtl="0">
              <a:lnSpc>
                <a:spcPct val="90000"/>
              </a:lnSpc>
              <a:spcBef>
                <a:spcPts val="0"/>
              </a:spcBef>
              <a:spcAft>
                <a:spcPts val="0"/>
              </a:spcAft>
              <a:buSzPts val="2000"/>
              <a:buNone/>
            </a:pPr>
            <a:r>
              <a:rPr lang="ca-ES" b="1" dirty="0">
                <a:solidFill>
                  <a:srgbClr val="C00000"/>
                </a:solidFill>
                <a:latin typeface="Arial"/>
                <a:ea typeface="Arial"/>
                <a:cs typeface="Arial"/>
                <a:sym typeface="Arial"/>
              </a:rPr>
              <a:t>Palma</a:t>
            </a:r>
            <a:endParaRPr dirty="0">
              <a:solidFill>
                <a:srgbClr val="C00000"/>
              </a:solidFill>
            </a:endParaRPr>
          </a:p>
          <a:p>
            <a:pPr marL="0" lvl="0" indent="0" algn="l" rtl="0">
              <a:lnSpc>
                <a:spcPct val="90000"/>
              </a:lnSpc>
              <a:spcBef>
                <a:spcPts val="1400"/>
              </a:spcBef>
              <a:spcAft>
                <a:spcPts val="0"/>
              </a:spcAft>
              <a:buSzPts val="2000"/>
              <a:buNone/>
            </a:pPr>
            <a:r>
              <a:rPr lang="ca-ES" dirty="0">
                <a:solidFill>
                  <a:schemeClr val="dk1"/>
                </a:solidFill>
                <a:latin typeface="Arial"/>
                <a:ea typeface="Arial"/>
                <a:cs typeface="Arial"/>
                <a:sym typeface="Arial"/>
              </a:rPr>
              <a:t>c/ Eusebi Estada, nº48. 07004</a:t>
            </a:r>
            <a:endParaRPr dirty="0">
              <a:solidFill>
                <a:schemeClr val="dk1"/>
              </a:solidFill>
            </a:endParaRPr>
          </a:p>
          <a:p>
            <a:pPr marL="0" lvl="0" indent="0" algn="l" rtl="0">
              <a:lnSpc>
                <a:spcPct val="90000"/>
              </a:lnSpc>
              <a:spcBef>
                <a:spcPts val="1400"/>
              </a:spcBef>
              <a:spcAft>
                <a:spcPts val="0"/>
              </a:spcAft>
              <a:buSzPts val="2000"/>
              <a:buNone/>
            </a:pPr>
            <a:r>
              <a:rPr lang="ca-ES" b="1" dirty="0">
                <a:solidFill>
                  <a:srgbClr val="C00000"/>
                </a:solidFill>
                <a:latin typeface="Arial"/>
                <a:ea typeface="Arial"/>
                <a:cs typeface="Arial"/>
                <a:sym typeface="Arial"/>
              </a:rPr>
              <a:t>Manacor</a:t>
            </a:r>
            <a:endParaRPr dirty="0">
              <a:solidFill>
                <a:srgbClr val="C00000"/>
              </a:solidFill>
            </a:endParaRPr>
          </a:p>
          <a:p>
            <a:pPr marL="0" lvl="0" indent="0" algn="l" rtl="0">
              <a:lnSpc>
                <a:spcPct val="90000"/>
              </a:lnSpc>
              <a:spcBef>
                <a:spcPts val="1400"/>
              </a:spcBef>
              <a:spcAft>
                <a:spcPts val="0"/>
              </a:spcAft>
              <a:buSzPts val="2000"/>
              <a:buNone/>
            </a:pPr>
            <a:r>
              <a:rPr lang="ca-ES" dirty="0">
                <a:solidFill>
                  <a:schemeClr val="dk1"/>
                </a:solidFill>
                <a:latin typeface="Arial"/>
                <a:ea typeface="Arial"/>
                <a:cs typeface="Arial"/>
                <a:sym typeface="Arial"/>
              </a:rPr>
              <a:t>c/ Bon Jesús, nº2. 07500</a:t>
            </a:r>
            <a:endParaRPr dirty="0">
              <a:solidFill>
                <a:schemeClr val="dk1"/>
              </a:solidFill>
            </a:endParaRPr>
          </a:p>
          <a:p>
            <a:pPr marL="0" lvl="0" indent="0" algn="l" rtl="0">
              <a:lnSpc>
                <a:spcPct val="90000"/>
              </a:lnSpc>
              <a:spcBef>
                <a:spcPts val="1400"/>
              </a:spcBef>
              <a:spcAft>
                <a:spcPts val="0"/>
              </a:spcAft>
              <a:buSzPts val="2000"/>
              <a:buNone/>
            </a:pPr>
            <a:r>
              <a:rPr lang="ca-ES" b="1" dirty="0">
                <a:solidFill>
                  <a:srgbClr val="C00000"/>
                </a:solidFill>
                <a:latin typeface="Arial"/>
                <a:ea typeface="Arial"/>
                <a:cs typeface="Arial"/>
                <a:sym typeface="Arial"/>
              </a:rPr>
              <a:t>Inca</a:t>
            </a:r>
            <a:endParaRPr dirty="0">
              <a:solidFill>
                <a:srgbClr val="C00000"/>
              </a:solidFill>
            </a:endParaRPr>
          </a:p>
          <a:p>
            <a:pPr marL="0" lvl="0" indent="0" algn="l" rtl="0">
              <a:lnSpc>
                <a:spcPct val="90000"/>
              </a:lnSpc>
              <a:spcBef>
                <a:spcPts val="1400"/>
              </a:spcBef>
              <a:spcAft>
                <a:spcPts val="0"/>
              </a:spcAft>
              <a:buSzPts val="2000"/>
              <a:buNone/>
            </a:pPr>
            <a:r>
              <a:rPr lang="ca-ES" dirty="0">
                <a:solidFill>
                  <a:schemeClr val="dk1"/>
                </a:solidFill>
                <a:latin typeface="Arial"/>
                <a:ea typeface="Arial"/>
                <a:cs typeface="Arial"/>
                <a:sym typeface="Arial"/>
              </a:rPr>
              <a:t>c/ General Luque, nº223. </a:t>
            </a:r>
            <a:r>
              <a:rPr lang="ca-ES" dirty="0" err="1">
                <a:solidFill>
                  <a:schemeClr val="dk1"/>
                </a:solidFill>
                <a:latin typeface="Arial"/>
                <a:ea typeface="Arial"/>
                <a:cs typeface="Arial"/>
                <a:sym typeface="Arial"/>
              </a:rPr>
              <a:t>Pavellón</a:t>
            </a:r>
            <a:r>
              <a:rPr lang="ca-ES" dirty="0">
                <a:solidFill>
                  <a:schemeClr val="dk1"/>
                </a:solidFill>
                <a:latin typeface="Arial"/>
                <a:ea typeface="Arial"/>
                <a:cs typeface="Arial"/>
                <a:sym typeface="Arial"/>
              </a:rPr>
              <a:t> </a:t>
            </a:r>
            <a:r>
              <a:rPr lang="ca-ES" dirty="0" err="1">
                <a:solidFill>
                  <a:schemeClr val="dk1"/>
                </a:solidFill>
                <a:latin typeface="Arial"/>
                <a:ea typeface="Arial"/>
                <a:cs typeface="Arial"/>
                <a:sym typeface="Arial"/>
              </a:rPr>
              <a:t>izquierda</a:t>
            </a:r>
            <a:r>
              <a:rPr lang="ca-ES" dirty="0">
                <a:solidFill>
                  <a:schemeClr val="dk1"/>
                </a:solidFill>
                <a:latin typeface="Arial"/>
                <a:ea typeface="Arial"/>
                <a:cs typeface="Arial"/>
                <a:sym typeface="Arial"/>
              </a:rPr>
              <a:t>, 1r. 07300</a:t>
            </a:r>
            <a:endParaRPr dirty="0">
              <a:solidFill>
                <a:schemeClr val="dk1"/>
              </a:solidFill>
            </a:endParaRPr>
          </a:p>
          <a:p>
            <a:pPr marL="0" lvl="0" indent="0" algn="l" rtl="0">
              <a:lnSpc>
                <a:spcPct val="90000"/>
              </a:lnSpc>
              <a:spcBef>
                <a:spcPts val="1400"/>
              </a:spcBef>
              <a:spcAft>
                <a:spcPts val="0"/>
              </a:spcAft>
              <a:buSzPts val="2000"/>
              <a:buNone/>
            </a:pPr>
            <a:r>
              <a:rPr lang="ca-ES" b="1" dirty="0">
                <a:solidFill>
                  <a:srgbClr val="C00000"/>
                </a:solidFill>
                <a:latin typeface="Arial"/>
                <a:ea typeface="Arial"/>
                <a:cs typeface="Arial"/>
                <a:sym typeface="Arial"/>
              </a:rPr>
              <a:t>Calvià</a:t>
            </a:r>
            <a:endParaRPr dirty="0">
              <a:solidFill>
                <a:srgbClr val="C00000"/>
              </a:solidFill>
              <a:latin typeface="Arial"/>
              <a:ea typeface="Arial"/>
              <a:cs typeface="Arial"/>
              <a:sym typeface="Arial"/>
            </a:endParaRPr>
          </a:p>
          <a:p>
            <a:pPr marL="0" lvl="0" indent="0" algn="l" rtl="0">
              <a:lnSpc>
                <a:spcPct val="90000"/>
              </a:lnSpc>
              <a:spcBef>
                <a:spcPts val="1400"/>
              </a:spcBef>
              <a:spcAft>
                <a:spcPts val="0"/>
              </a:spcAft>
              <a:buSzPts val="2000"/>
              <a:buNone/>
            </a:pPr>
            <a:r>
              <a:rPr lang="ca-ES" dirty="0">
                <a:solidFill>
                  <a:schemeClr val="dk1"/>
                </a:solidFill>
                <a:latin typeface="Arial"/>
                <a:ea typeface="Arial"/>
                <a:cs typeface="Arial"/>
                <a:sym typeface="Arial"/>
              </a:rPr>
              <a:t>c/ Diego Salvà </a:t>
            </a:r>
            <a:r>
              <a:rPr lang="ca-ES" dirty="0" err="1">
                <a:solidFill>
                  <a:schemeClr val="dk1"/>
                </a:solidFill>
                <a:latin typeface="Arial"/>
                <a:ea typeface="Arial"/>
                <a:cs typeface="Arial"/>
                <a:sym typeface="Arial"/>
              </a:rPr>
              <a:t>Lezaun</a:t>
            </a:r>
            <a:r>
              <a:rPr lang="ca-ES" dirty="0">
                <a:solidFill>
                  <a:schemeClr val="dk1"/>
                </a:solidFill>
                <a:latin typeface="Arial"/>
                <a:ea typeface="Arial"/>
                <a:cs typeface="Arial"/>
                <a:sym typeface="Arial"/>
              </a:rPr>
              <a:t>, nº2. </a:t>
            </a:r>
            <a:r>
              <a:rPr lang="ca-ES" dirty="0" err="1">
                <a:solidFill>
                  <a:schemeClr val="dk1"/>
                </a:solidFill>
                <a:latin typeface="Arial"/>
                <a:ea typeface="Arial"/>
                <a:cs typeface="Arial"/>
                <a:sym typeface="Arial"/>
              </a:rPr>
              <a:t>Palmanova</a:t>
            </a:r>
            <a:r>
              <a:rPr lang="ca-ES" dirty="0">
                <a:solidFill>
                  <a:schemeClr val="dk1"/>
                </a:solidFill>
                <a:latin typeface="Arial"/>
                <a:ea typeface="Arial"/>
                <a:cs typeface="Arial"/>
                <a:sym typeface="Arial"/>
              </a:rPr>
              <a:t>. 07181</a:t>
            </a:r>
            <a:endParaRPr dirty="0">
              <a:solidFill>
                <a:schemeClr val="dk1"/>
              </a:solidFill>
            </a:endParaRPr>
          </a:p>
          <a:p>
            <a:pPr marL="0" lvl="0" indent="0" algn="l" rtl="0">
              <a:lnSpc>
                <a:spcPct val="90000"/>
              </a:lnSpc>
              <a:spcBef>
                <a:spcPts val="1400"/>
              </a:spcBef>
              <a:spcAft>
                <a:spcPts val="0"/>
              </a:spcAft>
              <a:buSzPts val="2000"/>
              <a:buNone/>
            </a:pPr>
            <a:r>
              <a:rPr lang="ca-ES" b="1" dirty="0" err="1">
                <a:solidFill>
                  <a:srgbClr val="C00000"/>
                </a:solidFill>
                <a:latin typeface="Arial"/>
                <a:cs typeface="Arial"/>
                <a:sym typeface="Arial"/>
              </a:rPr>
              <a:t>Ibiza</a:t>
            </a:r>
            <a:endParaRPr dirty="0">
              <a:solidFill>
                <a:srgbClr val="C00000"/>
              </a:solidFill>
            </a:endParaRPr>
          </a:p>
          <a:p>
            <a:pPr marL="0" lvl="0" indent="0" algn="l" rtl="0">
              <a:lnSpc>
                <a:spcPct val="90000"/>
              </a:lnSpc>
              <a:spcBef>
                <a:spcPts val="1400"/>
              </a:spcBef>
              <a:spcAft>
                <a:spcPts val="0"/>
              </a:spcAft>
              <a:buSzPts val="2000"/>
              <a:buNone/>
            </a:pPr>
            <a:r>
              <a:rPr lang="ca-ES" dirty="0">
                <a:solidFill>
                  <a:schemeClr val="dk1"/>
                </a:solidFill>
                <a:latin typeface="Arial"/>
                <a:ea typeface="Arial"/>
                <a:cs typeface="Arial"/>
                <a:sym typeface="Arial"/>
              </a:rPr>
              <a:t>c/ de les Balears, nº13, 3º. 07800</a:t>
            </a:r>
            <a:endParaRPr dirty="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097280" y="286603"/>
            <a:ext cx="10058400" cy="1053099"/>
          </a:xfrm>
        </p:spPr>
        <p:txBody>
          <a:bodyPr/>
          <a:lstStyle/>
          <a:p>
            <a:pPr algn="ctr"/>
            <a:r>
              <a:rPr lang="ca-ES" dirty="0">
                <a:solidFill>
                  <a:srgbClr val="D70B37"/>
                </a:solidFill>
                <a:latin typeface="Bariol Regular" panose="02000506040000020003" pitchFamily="50" charset="0"/>
              </a:rPr>
              <a:t>TARJETA FAMILIAR COMUNITARIO</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p:txBody>
          <a:bodyPr>
            <a:normAutofit/>
          </a:bodyPr>
          <a:lstStyle/>
          <a:p>
            <a:pPr marL="0" indent="0" algn="just">
              <a:spcBef>
                <a:spcPts val="663"/>
              </a:spcBef>
              <a:spcAft>
                <a:spcPts val="1425"/>
              </a:spcAft>
              <a:buClr>
                <a:srgbClr val="0E594D"/>
              </a:buClr>
              <a:buSzPct val="45000"/>
              <a:buNone/>
              <a:defRPr/>
            </a:pPr>
            <a:r>
              <a:rPr lang="en-GB" altLang="es-ES" dirty="0">
                <a:solidFill>
                  <a:schemeClr val="tx1"/>
                </a:solidFill>
                <a:latin typeface="Bariol Regular" panose="02000506040000020003" pitchFamily="50" charset="0"/>
              </a:rPr>
              <a:t>Es una </a:t>
            </a:r>
            <a:r>
              <a:rPr lang="en-GB" altLang="es-ES" dirty="0" err="1">
                <a:solidFill>
                  <a:schemeClr val="tx1"/>
                </a:solidFill>
                <a:latin typeface="Bariol Regular" panose="02000506040000020003" pitchFamily="50" charset="0"/>
              </a:rPr>
              <a:t>autorización</a:t>
            </a:r>
            <a:r>
              <a:rPr lang="en-GB" altLang="es-ES" dirty="0">
                <a:solidFill>
                  <a:schemeClr val="tx1"/>
                </a:solidFill>
                <a:latin typeface="Bariol Regular" panose="02000506040000020003" pitchFamily="50" charset="0"/>
              </a:rPr>
              <a:t> de residencia y </a:t>
            </a:r>
            <a:r>
              <a:rPr lang="en-GB" altLang="es-ES" dirty="0" err="1">
                <a:solidFill>
                  <a:schemeClr val="tx1"/>
                </a:solidFill>
                <a:latin typeface="Bariol Regular" panose="02000506040000020003" pitchFamily="50" charset="0"/>
              </a:rPr>
              <a:t>trabajo</a:t>
            </a:r>
            <a:r>
              <a:rPr lang="en-GB" altLang="es-ES" dirty="0">
                <a:solidFill>
                  <a:schemeClr val="tx1"/>
                </a:solidFill>
                <a:latin typeface="Bariol Regular" panose="02000506040000020003" pitchFamily="50" charset="0"/>
              </a:rPr>
              <a:t> que se concede al </a:t>
            </a:r>
            <a:r>
              <a:rPr lang="en-GB" altLang="es-ES" dirty="0" err="1">
                <a:solidFill>
                  <a:schemeClr val="tx1"/>
                </a:solidFill>
                <a:latin typeface="Bariol Regular" panose="02000506040000020003" pitchFamily="50" charset="0"/>
              </a:rPr>
              <a:t>ciudadano</a:t>
            </a:r>
            <a:r>
              <a:rPr lang="en-GB" altLang="es-ES" dirty="0">
                <a:solidFill>
                  <a:schemeClr val="tx1"/>
                </a:solidFill>
                <a:latin typeface="Bariol Regular" panose="02000506040000020003" pitchFamily="50" charset="0"/>
              </a:rPr>
              <a:t> </a:t>
            </a:r>
            <a:r>
              <a:rPr lang="en-GB" altLang="es-ES" dirty="0" err="1">
                <a:solidFill>
                  <a:schemeClr val="tx1"/>
                </a:solidFill>
                <a:latin typeface="Bariol Regular" panose="02000506040000020003" pitchFamily="50" charset="0"/>
              </a:rPr>
              <a:t>extranjero</a:t>
            </a:r>
            <a:r>
              <a:rPr lang="en-GB" altLang="es-ES" dirty="0">
                <a:solidFill>
                  <a:schemeClr val="tx1"/>
                </a:solidFill>
                <a:latin typeface="Bariol Regular" panose="02000506040000020003" pitchFamily="50" charset="0"/>
              </a:rPr>
              <a:t> que se </a:t>
            </a:r>
            <a:r>
              <a:rPr lang="en-GB" altLang="es-ES" dirty="0" err="1">
                <a:solidFill>
                  <a:schemeClr val="tx1"/>
                </a:solidFill>
                <a:latin typeface="Bariol Regular" panose="02000506040000020003" pitchFamily="50" charset="0"/>
              </a:rPr>
              <a:t>encuentre</a:t>
            </a:r>
            <a:r>
              <a:rPr lang="en-GB" altLang="es-ES" dirty="0">
                <a:solidFill>
                  <a:schemeClr val="tx1"/>
                </a:solidFill>
                <a:latin typeface="Bariol Regular" panose="02000506040000020003" pitchFamily="50" charset="0"/>
              </a:rPr>
              <a:t> </a:t>
            </a:r>
            <a:r>
              <a:rPr lang="en-GB" altLang="es-ES" dirty="0" err="1">
                <a:solidFill>
                  <a:schemeClr val="tx1"/>
                </a:solidFill>
                <a:latin typeface="Bariol Regular" panose="02000506040000020003" pitchFamily="50" charset="0"/>
              </a:rPr>
              <a:t>en</a:t>
            </a:r>
            <a:r>
              <a:rPr lang="en-GB" altLang="es-ES" dirty="0">
                <a:solidFill>
                  <a:schemeClr val="tx1"/>
                </a:solidFill>
                <a:latin typeface="Bariol Regular" panose="02000506040000020003" pitchFamily="50" charset="0"/>
              </a:rPr>
              <a:t> </a:t>
            </a:r>
            <a:r>
              <a:rPr lang="en-GB" altLang="es-ES" dirty="0" err="1">
                <a:solidFill>
                  <a:schemeClr val="tx1"/>
                </a:solidFill>
                <a:latin typeface="Bariol Regular" panose="02000506040000020003" pitchFamily="50" charset="0"/>
              </a:rPr>
              <a:t>España</a:t>
            </a:r>
            <a:r>
              <a:rPr lang="en-GB" altLang="es-ES" dirty="0">
                <a:solidFill>
                  <a:schemeClr val="tx1"/>
                </a:solidFill>
                <a:latin typeface="Bariol Regular" panose="02000506040000020003" pitchFamily="50" charset="0"/>
              </a:rPr>
              <a:t> :</a:t>
            </a:r>
          </a:p>
          <a:p>
            <a:pPr marL="430213" indent="-309563" algn="just">
              <a:spcBef>
                <a:spcPts val="663"/>
              </a:spcBef>
              <a:spcAft>
                <a:spcPts val="1425"/>
              </a:spcAft>
              <a:buSzPct val="45000"/>
              <a:defRPr/>
            </a:pPr>
            <a:r>
              <a:rPr lang="es-ES" altLang="es-ES" dirty="0">
                <a:solidFill>
                  <a:schemeClr val="tx1"/>
                </a:solidFill>
                <a:latin typeface="Bariol Regular" panose="02000506040000020003" pitchFamily="50" charset="0"/>
              </a:rPr>
              <a:t>a) Cuando se trate del </a:t>
            </a:r>
            <a:r>
              <a:rPr lang="es-ES" altLang="es-ES" dirty="0">
                <a:solidFill>
                  <a:schemeClr val="tx1"/>
                </a:solidFill>
                <a:effectLst>
                  <a:outerShdw blurRad="38100" dist="38100" dir="2700000" algn="tl">
                    <a:srgbClr val="000000">
                      <a:alpha val="43137"/>
                    </a:srgbClr>
                  </a:outerShdw>
                </a:effectLst>
                <a:latin typeface="Bariol Regular" panose="02000506040000020003" pitchFamily="50" charset="0"/>
              </a:rPr>
              <a:t>cónyuge</a:t>
            </a:r>
            <a:r>
              <a:rPr lang="es-ES" altLang="es-ES" dirty="0">
                <a:solidFill>
                  <a:schemeClr val="tx1"/>
                </a:solidFill>
                <a:latin typeface="Bariol Regular" panose="02000506040000020003" pitchFamily="50" charset="0"/>
              </a:rPr>
              <a:t> o pareja de hecho acreditada de ciudadano o ciudadana de </a:t>
            </a:r>
            <a:r>
              <a:rPr lang="es-ES" altLang="es-ES" u="sng" dirty="0">
                <a:solidFill>
                  <a:schemeClr val="tx1"/>
                </a:solidFill>
                <a:latin typeface="Bariol Regular" panose="02000506040000020003" pitchFamily="50" charset="0"/>
              </a:rPr>
              <a:t>nacionalidad comunitaria</a:t>
            </a:r>
            <a:r>
              <a:rPr lang="es-ES" altLang="es-ES" dirty="0">
                <a:solidFill>
                  <a:schemeClr val="tx1"/>
                </a:solidFill>
                <a:latin typeface="Bariol Regular" panose="02000506040000020003" pitchFamily="50" charset="0"/>
              </a:rPr>
              <a:t>.</a:t>
            </a:r>
          </a:p>
          <a:p>
            <a:pPr marL="430213" indent="-309563" algn="just">
              <a:spcBef>
                <a:spcPts val="663"/>
              </a:spcBef>
              <a:spcAft>
                <a:spcPts val="1425"/>
              </a:spcAft>
              <a:buSzPct val="45000"/>
              <a:defRPr/>
            </a:pPr>
            <a:r>
              <a:rPr lang="es-ES" altLang="es-ES" dirty="0">
                <a:solidFill>
                  <a:schemeClr val="tx1"/>
                </a:solidFill>
                <a:latin typeface="Bariol Regular" panose="02000506040000020003" pitchFamily="50" charset="0"/>
              </a:rPr>
              <a:t>b) Ascendiente mayor de 65 años o </a:t>
            </a:r>
            <a:r>
              <a:rPr lang="es-ES" altLang="es-ES" dirty="0">
                <a:solidFill>
                  <a:schemeClr val="tx1"/>
                </a:solidFill>
                <a:effectLst>
                  <a:outerShdw blurRad="38100" dist="38100" dir="2700000" algn="tl">
                    <a:srgbClr val="000000">
                      <a:alpha val="43137"/>
                    </a:srgbClr>
                  </a:outerShdw>
                </a:effectLst>
                <a:latin typeface="Bariol Regular" panose="02000506040000020003" pitchFamily="50" charset="0"/>
              </a:rPr>
              <a:t>menor de 65 años a cargo</a:t>
            </a:r>
            <a:r>
              <a:rPr lang="es-ES" altLang="es-ES" dirty="0">
                <a:solidFill>
                  <a:schemeClr val="tx1"/>
                </a:solidFill>
                <a:latin typeface="Bariol Regular" panose="02000506040000020003" pitchFamily="50" charset="0"/>
              </a:rPr>
              <a:t>.</a:t>
            </a:r>
          </a:p>
          <a:p>
            <a:pPr marL="430213" indent="-309563" algn="just">
              <a:spcBef>
                <a:spcPts val="663"/>
              </a:spcBef>
              <a:spcAft>
                <a:spcPts val="1425"/>
              </a:spcAft>
              <a:buSzPct val="45000"/>
              <a:defRPr/>
            </a:pPr>
            <a:r>
              <a:rPr lang="es-ES" altLang="es-ES" dirty="0">
                <a:solidFill>
                  <a:schemeClr val="tx1"/>
                </a:solidFill>
                <a:latin typeface="Bariol Regular" panose="02000506040000020003" pitchFamily="50" charset="0"/>
              </a:rPr>
              <a:t>c) Descendiente menor de 21 años o mayor de 21 años a cargo, de ciudadano/a de nacionalidad comunitaria, o de su cónyuge/ pareja de hecho.</a:t>
            </a:r>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solidFill>
                <a:schemeClr val="tx1">
                  <a:lumMod val="85000"/>
                  <a:lumOff val="15000"/>
                </a:schemeClr>
              </a:solidFill>
              <a:latin typeface="Bariol Regular" panose="02000506040000020003" pitchFamily="50" charset="0"/>
            </a:endParaRPr>
          </a:p>
          <a:p>
            <a:pPr marL="749808" lvl="1" indent="-457200">
              <a:buFont typeface="+mj-lt"/>
              <a:buAutoNum type="alphaLcParenR"/>
            </a:pPr>
            <a:endParaRPr lang="es-ES" dirty="0">
              <a:solidFill>
                <a:schemeClr val="tx1">
                  <a:lumMod val="85000"/>
                  <a:lumOff val="15000"/>
                </a:schemeClr>
              </a:solidFill>
              <a:latin typeface="Bariol Regular" panose="02000506040000020003" pitchFamily="50" charset="0"/>
            </a:endParaRPr>
          </a:p>
          <a:p>
            <a:pPr marL="749808" lvl="1" indent="-457200"/>
            <a:endParaRPr lang="es-ES" dirty="0"/>
          </a:p>
          <a:p>
            <a:pPr marL="457200" indent="-457200">
              <a:buFont typeface="+mj-lt"/>
              <a:buAutoNum type="arabicPeriod"/>
            </a:pPr>
            <a:endParaRPr lang="es-ES" dirty="0"/>
          </a:p>
          <a:p>
            <a:pPr marL="457200" indent="-457200" algn="just">
              <a:spcBef>
                <a:spcPts val="663"/>
              </a:spcBef>
              <a:spcAft>
                <a:spcPts val="1425"/>
              </a:spcAft>
              <a:buClr>
                <a:srgbClr val="0E594D"/>
              </a:buClr>
              <a:buSzPct val="45000"/>
              <a:buFont typeface="+mj-lt"/>
              <a:buAutoNum type="arabicPeriod"/>
              <a:defRPr/>
            </a:pPr>
            <a:endParaRPr lang="en-GB" altLang="es-ES" dirty="0">
              <a:solidFill>
                <a:schemeClr val="tx1">
                  <a:lumMod val="85000"/>
                  <a:lumOff val="15000"/>
                </a:schemeClr>
              </a:solidFill>
              <a:latin typeface="Bariol Regular" panose="02000506040000020003" pitchFamily="50" charset="0"/>
            </a:endParaRPr>
          </a:p>
          <a:p>
            <a:pPr marL="0" indent="0">
              <a:buNone/>
            </a:pPr>
            <a:endParaRPr lang="es-ES" dirty="0"/>
          </a:p>
        </p:txBody>
      </p:sp>
    </p:spTree>
    <p:extLst>
      <p:ext uri="{BB962C8B-B14F-4D97-AF65-F5344CB8AC3E}">
        <p14:creationId xmlns:p14="http://schemas.microsoft.com/office/powerpoint/2010/main" val="3714217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097280" y="286603"/>
            <a:ext cx="10058400" cy="1053099"/>
          </a:xfrm>
        </p:spPr>
        <p:txBody>
          <a:bodyPr/>
          <a:lstStyle/>
          <a:p>
            <a:pPr algn="ctr"/>
            <a:r>
              <a:rPr lang="ca-ES" dirty="0">
                <a:solidFill>
                  <a:srgbClr val="D70B37"/>
                </a:solidFill>
                <a:latin typeface="Bariol Regular" panose="02000506040000020003" pitchFamily="50" charset="0"/>
              </a:rPr>
              <a:t>TARJETA FAMILIAR COMUNITARIO</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4643843"/>
          </a:xfrm>
        </p:spPr>
        <p:txBody>
          <a:bodyPr>
            <a:normAutofit/>
          </a:bodyPr>
          <a:lstStyle/>
          <a:p>
            <a:pPr marL="0" indent="0" algn="just">
              <a:buNone/>
            </a:pPr>
            <a:r>
              <a:rPr lang="es-ES" dirty="0">
                <a:solidFill>
                  <a:schemeClr val="tx1"/>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 19</a:t>
            </a:r>
          </a:p>
          <a:p>
            <a:pPr marL="457200" indent="-457200" algn="just">
              <a:buFont typeface="+mj-lt"/>
              <a:buAutoNum type="arabicPeriod"/>
            </a:pPr>
            <a:r>
              <a:rPr lang="es-ES" dirty="0">
                <a:solidFill>
                  <a:schemeClr val="tx1"/>
                </a:solidFill>
                <a:latin typeface="Bariol Regular" panose="02000506040000020003" pitchFamily="50" charset="0"/>
              </a:rPr>
              <a:t>Copia completa de todo el pasaporte. </a:t>
            </a:r>
          </a:p>
          <a:p>
            <a:pPr marL="457200" indent="-457200" algn="just">
              <a:buFont typeface="+mj-lt"/>
              <a:buAutoNum type="arabicPeriod"/>
            </a:pPr>
            <a:r>
              <a:rPr lang="es-ES" dirty="0">
                <a:solidFill>
                  <a:schemeClr val="tx1"/>
                </a:solidFill>
                <a:latin typeface="Bariol Regular" panose="02000506040000020003" pitchFamily="50" charset="0"/>
              </a:rPr>
              <a:t>Documento de residencia del comunitario (Certificado de registro del ciudadano de la Unión).</a:t>
            </a:r>
          </a:p>
          <a:p>
            <a:pPr marL="457200" indent="-457200" algn="just">
              <a:buFont typeface="+mj-lt"/>
              <a:buAutoNum type="arabicPeriod"/>
            </a:pPr>
            <a:r>
              <a:rPr lang="es-ES" dirty="0">
                <a:solidFill>
                  <a:schemeClr val="tx1"/>
                </a:solidFill>
                <a:latin typeface="Bariol Regular" panose="02000506040000020003" pitchFamily="50" charset="0"/>
              </a:rPr>
              <a:t>Documentación acreditativa de la existencia de vínculo familiar o parentesco (acta de nacimiento, matrimonio u otros) legalizados y apostillado.</a:t>
            </a:r>
          </a:p>
          <a:p>
            <a:pPr marL="457200" indent="-457200" algn="just">
              <a:buFont typeface="+mj-lt"/>
              <a:buAutoNum type="arabicPeriod"/>
            </a:pPr>
            <a:r>
              <a:rPr lang="es-ES" dirty="0">
                <a:solidFill>
                  <a:schemeClr val="tx1"/>
                </a:solidFill>
                <a:latin typeface="Bariol Regular" panose="02000506040000020003" pitchFamily="50" charset="0"/>
              </a:rPr>
              <a:t>Seguro de enfermedad público o privado </a:t>
            </a:r>
          </a:p>
          <a:p>
            <a:pPr marL="457200" indent="-457200" algn="just">
              <a:buFont typeface="+mj-lt"/>
              <a:buAutoNum type="arabicPeriod"/>
            </a:pPr>
            <a:r>
              <a:rPr lang="es-ES" dirty="0">
                <a:solidFill>
                  <a:schemeClr val="tx1"/>
                </a:solidFill>
                <a:latin typeface="Bariol Regular" panose="02000506040000020003" pitchFamily="50" charset="0"/>
              </a:rPr>
              <a:t>Dependiendo de la situación de empleo que cumpla el ciudadano comunitario:</a:t>
            </a:r>
          </a:p>
          <a:p>
            <a:pPr lvl="1" algn="just" fontAlgn="base"/>
            <a:r>
              <a:rPr lang="es-ES" dirty="0">
                <a:solidFill>
                  <a:schemeClr val="tx1"/>
                </a:solidFill>
                <a:latin typeface="Bariol Regular" panose="02000506040000020003" pitchFamily="50" charset="0"/>
              </a:rPr>
              <a:t>Si es trabajador por cuenta ajena: contrato de trabajo y últimas tres nóminas</a:t>
            </a:r>
          </a:p>
          <a:p>
            <a:pPr lvl="1" algn="just" fontAlgn="base"/>
            <a:r>
              <a:rPr lang="es-ES" dirty="0">
                <a:solidFill>
                  <a:schemeClr val="tx1"/>
                </a:solidFill>
                <a:latin typeface="Bariol Regular" panose="02000506040000020003" pitchFamily="50" charset="0"/>
              </a:rPr>
              <a:t>Si es trabajador por cuenta propia documentación acreditativa de realizar actividades como: modelo 036 de autónomo, inscripción en el Registro Mercantil, alta en la Seguridad Social, últimas declaraciones.</a:t>
            </a:r>
          </a:p>
          <a:p>
            <a:pPr lvl="1" algn="just" fontAlgn="base"/>
            <a:r>
              <a:rPr lang="es-ES" dirty="0">
                <a:solidFill>
                  <a:schemeClr val="tx1"/>
                </a:solidFill>
                <a:latin typeface="Bariol Regular" panose="02000506040000020003" pitchFamily="50" charset="0"/>
              </a:rPr>
              <a:t>Si no ejerce actividad laboral: Documentación que acredite disponer de recursos suficientes.</a:t>
            </a:r>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p>
          <a:p>
            <a:pPr marL="457200" indent="-457200">
              <a:buFont typeface="+mj-lt"/>
              <a:buAutoNum type="arabicPeriod"/>
            </a:pPr>
            <a:endParaRPr lang="es-ES" dirty="0">
              <a:solidFill>
                <a:schemeClr val="tx1">
                  <a:lumMod val="85000"/>
                  <a:lumOff val="15000"/>
                </a:schemeClr>
              </a:solidFill>
              <a:latin typeface="Bariol Regular" panose="02000506040000020003" pitchFamily="50" charset="0"/>
            </a:endParaRPr>
          </a:p>
          <a:p>
            <a:pPr marL="749808" lvl="1" indent="-457200">
              <a:buFont typeface="+mj-lt"/>
              <a:buAutoNum type="alphaLcParenR"/>
            </a:pPr>
            <a:endParaRPr lang="es-ES" dirty="0">
              <a:solidFill>
                <a:schemeClr val="tx1">
                  <a:lumMod val="85000"/>
                  <a:lumOff val="15000"/>
                </a:schemeClr>
              </a:solidFill>
              <a:latin typeface="Bariol Regular" panose="02000506040000020003" pitchFamily="50" charset="0"/>
            </a:endParaRPr>
          </a:p>
          <a:p>
            <a:pPr marL="749808" lvl="1" indent="-457200"/>
            <a:endParaRPr lang="es-ES" dirty="0"/>
          </a:p>
          <a:p>
            <a:pPr marL="457200" indent="-457200">
              <a:buFont typeface="+mj-lt"/>
              <a:buAutoNum type="arabicPeriod"/>
            </a:pPr>
            <a:endParaRPr lang="es-ES" dirty="0"/>
          </a:p>
          <a:p>
            <a:pPr marL="457200" indent="-457200" algn="just">
              <a:spcBef>
                <a:spcPts val="663"/>
              </a:spcBef>
              <a:spcAft>
                <a:spcPts val="1425"/>
              </a:spcAft>
              <a:buClr>
                <a:srgbClr val="0E594D"/>
              </a:buClr>
              <a:buSzPct val="45000"/>
              <a:buFont typeface="+mj-lt"/>
              <a:buAutoNum type="arabicPeriod"/>
              <a:defRPr/>
            </a:pPr>
            <a:endParaRPr lang="en-GB" altLang="es-ES" dirty="0">
              <a:solidFill>
                <a:schemeClr val="tx1">
                  <a:lumMod val="85000"/>
                  <a:lumOff val="15000"/>
                </a:schemeClr>
              </a:solidFill>
              <a:latin typeface="Bariol Regular" panose="02000506040000020003" pitchFamily="50" charset="0"/>
            </a:endParaRPr>
          </a:p>
          <a:p>
            <a:pPr marL="0" indent="0">
              <a:buNone/>
            </a:pPr>
            <a:endParaRPr lang="es-ES" dirty="0"/>
          </a:p>
        </p:txBody>
      </p:sp>
    </p:spTree>
    <p:extLst>
      <p:ext uri="{BB962C8B-B14F-4D97-AF65-F5344CB8AC3E}">
        <p14:creationId xmlns:p14="http://schemas.microsoft.com/office/powerpoint/2010/main" val="2913513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159424" y="462356"/>
            <a:ext cx="10058400" cy="1053099"/>
          </a:xfrm>
        </p:spPr>
        <p:txBody>
          <a:bodyPr>
            <a:normAutofit/>
          </a:bodyPr>
          <a:lstStyle/>
          <a:p>
            <a:pPr algn="ctr"/>
            <a:r>
              <a:rPr lang="ca-ES" dirty="0">
                <a:solidFill>
                  <a:srgbClr val="D70B37"/>
                </a:solidFill>
                <a:latin typeface="Bariol Regular" panose="02000506040000020003" pitchFamily="50" charset="0"/>
              </a:rPr>
              <a:t>REAGRUPACIÓN FAMILIAR</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5012267"/>
          </a:xfrm>
        </p:spPr>
        <p:txBody>
          <a:bodyPr>
            <a:normAutofit/>
          </a:bodyPr>
          <a:lstStyle/>
          <a:p>
            <a:pPr marL="120650" indent="0" algn="just">
              <a:lnSpc>
                <a:spcPct val="120000"/>
              </a:lnSpc>
              <a:spcBef>
                <a:spcPts val="0"/>
              </a:spcBef>
              <a:spcAft>
                <a:spcPts val="600"/>
              </a:spcAft>
              <a:buSzPct val="45000"/>
              <a:buNone/>
              <a:defRPr/>
            </a:pPr>
            <a:r>
              <a:rPr lang="es-ES" dirty="0">
                <a:solidFill>
                  <a:schemeClr val="tx1"/>
                </a:solidFill>
                <a:latin typeface="Bariol Regular" panose="02000506040000020003" pitchFamily="50" charset="0"/>
              </a:rPr>
              <a:t>Tener una relación familiar con una persona de residente legal en España de mínimo un año y renovada para otro año más. Excepcionalmente puede llevar menos de 1 año de residencia si la persona residente tiene </a:t>
            </a:r>
            <a:r>
              <a:rPr lang="es-ES" dirty="0" err="1">
                <a:solidFill>
                  <a:schemeClr val="tx1"/>
                </a:solidFill>
                <a:latin typeface="Bariol Regular" panose="02000506040000020003" pitchFamily="50" charset="0"/>
              </a:rPr>
              <a:t>aut</a:t>
            </a:r>
            <a:r>
              <a:rPr lang="es-ES" dirty="0">
                <a:solidFill>
                  <a:schemeClr val="tx1"/>
                </a:solidFill>
                <a:latin typeface="Bariol Regular" panose="02000506040000020003" pitchFamily="50" charset="0"/>
              </a:rPr>
              <a:t>. de residencia de larga duración en España o en otro país de la UE.</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El cónyuge mayor de dieciocho años o pareja registrada o no que mantenga una relación afectiva análoga a la conyugal. </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Sus hijos o, los de su cónyuge, pareja registrada o pareja estable menores de 18 años, o mayores de dicha edad que tengan una discapacidad para la que precisen apoyo para el ejercicio de su capacidad jurídica.</a:t>
            </a:r>
          </a:p>
          <a:p>
            <a:pPr marL="360000" indent="-360000" algn="just">
              <a:lnSpc>
                <a:spcPct val="120000"/>
              </a:lnSpc>
              <a:spcBef>
                <a:spcPts val="0"/>
              </a:spcBef>
              <a:spcAft>
                <a:spcPts val="600"/>
              </a:spcAft>
              <a:buSzPct val="45000"/>
              <a:buAutoNum type="arabicParenR"/>
              <a:defRPr/>
            </a:pPr>
            <a:r>
              <a:rPr lang="es-ES" dirty="0">
                <a:solidFill>
                  <a:schemeClr val="tx1"/>
                </a:solidFill>
                <a:latin typeface="Bariol Regular" panose="02000506040000020003" pitchFamily="50" charset="0"/>
              </a:rPr>
              <a:t>Los ascendientes directos de primer grado en línea directa y los de su cónyuge, o pareja registrada o pareja estable mayores de 65 años, a cargo y que demuestre la necesidad de la residencia en España.</a:t>
            </a:r>
          </a:p>
        </p:txBody>
      </p:sp>
    </p:spTree>
    <p:extLst>
      <p:ext uri="{BB962C8B-B14F-4D97-AF65-F5344CB8AC3E}">
        <p14:creationId xmlns:p14="http://schemas.microsoft.com/office/powerpoint/2010/main" val="3427148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CDC2D-3566-4EB4-8F51-CAE12821DF38}"/>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REAGRUPACIÓN FAMILIAR</a:t>
            </a:r>
            <a:endParaRPr lang="es-ES" dirty="0"/>
          </a:p>
        </p:txBody>
      </p:sp>
      <p:sp>
        <p:nvSpPr>
          <p:cNvPr id="3" name="Marcador de contenido 2">
            <a:extLst>
              <a:ext uri="{FF2B5EF4-FFF2-40B4-BE49-F238E27FC236}">
                <a16:creationId xmlns:a16="http://schemas.microsoft.com/office/drawing/2014/main" id="{C421514D-E61B-4159-84BB-1349CF8E514A}"/>
              </a:ext>
            </a:extLst>
          </p:cNvPr>
          <p:cNvSpPr>
            <a:spLocks noGrp="1"/>
          </p:cNvSpPr>
          <p:nvPr>
            <p:ph idx="1"/>
          </p:nvPr>
        </p:nvSpPr>
        <p:spPr/>
        <p:txBody>
          <a:bodyPr/>
          <a:lstStyle/>
          <a:p>
            <a:pPr marL="457200" indent="-457200" algn="just">
              <a:buFont typeface="+mj-lt"/>
              <a:buAutoNum type="arabicPeriod" startAt="4"/>
            </a:pPr>
            <a:r>
              <a:rPr lang="es-ES" dirty="0">
                <a:solidFill>
                  <a:schemeClr val="tx1"/>
                </a:solidFill>
                <a:latin typeface="Bariol Regular" panose="02000506040000020003" pitchFamily="50" charset="0"/>
              </a:rPr>
              <a:t>Las personas representadas legalmente por la persona reagrupante, menores de dieciocho años en el momento de la solicitud de la autorización de residencia a su favor o mayores de esa edad que tengan una discapacidad que requiera de apoyo, o los mayores de edad que no sean objetivamente capaces de proveer a sus propias necesidades debido a su estado de salud, siempre que el </a:t>
            </a:r>
            <a:r>
              <a:rPr lang="es-ES" b="1" dirty="0">
                <a:solidFill>
                  <a:schemeClr val="tx1"/>
                </a:solidFill>
                <a:latin typeface="Bariol Regular" panose="02000506040000020003" pitchFamily="50" charset="0"/>
              </a:rPr>
              <a:t>acto jurídico </a:t>
            </a:r>
            <a:r>
              <a:rPr lang="es-ES" dirty="0">
                <a:solidFill>
                  <a:schemeClr val="tx1"/>
                </a:solidFill>
                <a:latin typeface="Bariol Regular" panose="02000506040000020003" pitchFamily="50" charset="0"/>
              </a:rPr>
              <a:t>del que surgen las facultades representativas no sea contrario a los principios del ordenamiento español.</a:t>
            </a:r>
          </a:p>
          <a:p>
            <a:pPr marL="457200" indent="-457200" algn="just">
              <a:buFont typeface="+mj-lt"/>
              <a:buAutoNum type="arabicPeriod" startAt="4"/>
            </a:pPr>
            <a:r>
              <a:rPr lang="es-ES" dirty="0">
                <a:solidFill>
                  <a:schemeClr val="tx1"/>
                </a:solidFill>
                <a:latin typeface="Bariol Regular" panose="02000506040000020003" pitchFamily="50" charset="0"/>
              </a:rPr>
              <a:t>Un hijo o una hija mayor de edad de la persona reagrupante o de su cónyuge o de su pareja que vaya a ejercer la condición de cuidador de la persona reagrupante y este tenga reconocido alguno de los grados de dependencia contemplados en el artículo 26 de la Ley 39/2006, de 14 de diciembre, de Promoción de la Autonomía Personal y Atención a las personas en situación de dependencia.</a:t>
            </a:r>
          </a:p>
          <a:p>
            <a:endParaRPr lang="es-ES" dirty="0"/>
          </a:p>
        </p:txBody>
      </p:sp>
    </p:spTree>
    <p:extLst>
      <p:ext uri="{BB962C8B-B14F-4D97-AF65-F5344CB8AC3E}">
        <p14:creationId xmlns:p14="http://schemas.microsoft.com/office/powerpoint/2010/main" val="3765639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CDC2D-3566-4EB4-8F51-CAE12821DF38}"/>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REAGRUPACIÓN FAMILIAR</a:t>
            </a:r>
            <a:endParaRPr lang="es-ES" dirty="0"/>
          </a:p>
        </p:txBody>
      </p:sp>
      <p:sp>
        <p:nvSpPr>
          <p:cNvPr id="3" name="Marcador de contenido 2">
            <a:extLst>
              <a:ext uri="{FF2B5EF4-FFF2-40B4-BE49-F238E27FC236}">
                <a16:creationId xmlns:a16="http://schemas.microsoft.com/office/drawing/2014/main" id="{C421514D-E61B-4159-84BB-1349CF8E514A}"/>
              </a:ext>
            </a:extLst>
          </p:cNvPr>
          <p:cNvSpPr>
            <a:spLocks noGrp="1"/>
          </p:cNvSpPr>
          <p:nvPr>
            <p:ph idx="1"/>
          </p:nvPr>
        </p:nvSpPr>
        <p:spPr/>
        <p:txBody>
          <a:bodyPr/>
          <a:lstStyle/>
          <a:p>
            <a:pPr algn="just">
              <a:buFont typeface="Wingdings" panose="05000000000000000000" pitchFamily="2" charset="2"/>
              <a:buChar char="q"/>
            </a:pPr>
            <a:r>
              <a:rPr lang="es-ES" dirty="0">
                <a:solidFill>
                  <a:schemeClr val="tx1"/>
                </a:solidFill>
                <a:latin typeface="Bariol Regular" panose="02000506040000020003" pitchFamily="50" charset="0"/>
              </a:rPr>
              <a:t>Requisitos: </a:t>
            </a:r>
          </a:p>
          <a:p>
            <a:pPr algn="just"/>
            <a:r>
              <a:rPr lang="es-ES" dirty="0">
                <a:solidFill>
                  <a:schemeClr val="tx1"/>
                </a:solidFill>
                <a:latin typeface="Bariol Regular" panose="02000506040000020003" pitchFamily="50" charset="0"/>
              </a:rPr>
              <a:t>a) No padecer ninguna de las enfermedades que pueden tener repercusiones de salud pública graves de conformidad con lo dispuesto en el Reglamento Sanitario Internacional de 2005.</a:t>
            </a:r>
          </a:p>
          <a:p>
            <a:pPr algn="just"/>
            <a:r>
              <a:rPr lang="es-ES" dirty="0">
                <a:solidFill>
                  <a:schemeClr val="tx1"/>
                </a:solidFill>
                <a:latin typeface="Bariol Regular" panose="02000506040000020003" pitchFamily="50" charset="0"/>
              </a:rPr>
              <a:t>b) Disponer de vivienda adecuada. </a:t>
            </a:r>
          </a:p>
          <a:p>
            <a:pPr algn="just"/>
            <a:r>
              <a:rPr lang="es-ES" dirty="0">
                <a:solidFill>
                  <a:schemeClr val="tx1"/>
                </a:solidFill>
                <a:latin typeface="Bariol Regular" panose="02000506040000020003" pitchFamily="50" charset="0"/>
              </a:rPr>
              <a:t>c) Tener un seguro de enfermedad para la persona reagrupante y los miembros de su familia reagrupados.</a:t>
            </a:r>
          </a:p>
        </p:txBody>
      </p:sp>
    </p:spTree>
    <p:extLst>
      <p:ext uri="{BB962C8B-B14F-4D97-AF65-F5344CB8AC3E}">
        <p14:creationId xmlns:p14="http://schemas.microsoft.com/office/powerpoint/2010/main" val="3347357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CDC2D-3566-4EB4-8F51-CAE12821DF38}"/>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REAGRUPACIÓN FAMILIAR</a:t>
            </a:r>
            <a:endParaRPr lang="es-ES" dirty="0"/>
          </a:p>
        </p:txBody>
      </p:sp>
      <p:sp>
        <p:nvSpPr>
          <p:cNvPr id="3" name="Marcador de contenido 2">
            <a:extLst>
              <a:ext uri="{FF2B5EF4-FFF2-40B4-BE49-F238E27FC236}">
                <a16:creationId xmlns:a16="http://schemas.microsoft.com/office/drawing/2014/main" id="{C421514D-E61B-4159-84BB-1349CF8E514A}"/>
              </a:ext>
            </a:extLst>
          </p:cNvPr>
          <p:cNvSpPr>
            <a:spLocks noGrp="1"/>
          </p:cNvSpPr>
          <p:nvPr>
            <p:ph idx="1"/>
          </p:nvPr>
        </p:nvSpPr>
        <p:spPr>
          <a:xfrm>
            <a:off x="1097280" y="1845733"/>
            <a:ext cx="10058400" cy="4519555"/>
          </a:xfrm>
        </p:spPr>
        <p:txBody>
          <a:bodyPr>
            <a:normAutofit fontScale="85000" lnSpcReduction="10000"/>
          </a:bodyPr>
          <a:lstStyle/>
          <a:p>
            <a:pPr marL="0" indent="0" algn="just">
              <a:buNone/>
            </a:pPr>
            <a:r>
              <a:rPr lang="es-ES" dirty="0">
                <a:solidFill>
                  <a:schemeClr val="tx1"/>
                </a:solidFill>
                <a:latin typeface="Bariol Regular" panose="02000506040000020003" pitchFamily="50" charset="0"/>
              </a:rPr>
              <a:t>DOCUMENTACIÓN A PRESENTAR:</a:t>
            </a:r>
          </a:p>
          <a:p>
            <a:pPr algn="just"/>
            <a:r>
              <a:rPr lang="es-ES" dirty="0">
                <a:solidFill>
                  <a:schemeClr val="tx1"/>
                </a:solidFill>
                <a:latin typeface="Bariol Regular" panose="02000506040000020003" pitchFamily="50" charset="0"/>
              </a:rPr>
              <a:t>1) Formulario EX 2.</a:t>
            </a:r>
          </a:p>
          <a:p>
            <a:pPr algn="just"/>
            <a:r>
              <a:rPr lang="es-ES" dirty="0">
                <a:solidFill>
                  <a:schemeClr val="tx1"/>
                </a:solidFill>
                <a:latin typeface="Bariol Regular" panose="02000506040000020003" pitchFamily="50" charset="0"/>
              </a:rPr>
              <a:t>2) Copia completa del pasaporte, documento de viaje o cédula de inscripción en vigor tanto de la persona reagrupante como reagrupada. </a:t>
            </a:r>
          </a:p>
          <a:p>
            <a:pPr algn="just"/>
            <a:r>
              <a:rPr lang="es-ES" dirty="0">
                <a:solidFill>
                  <a:schemeClr val="tx1"/>
                </a:solidFill>
                <a:latin typeface="Bariol Regular" panose="02000506040000020003" pitchFamily="50" charset="0"/>
              </a:rPr>
              <a:t>3) Documentación que acredite el vínculo con la persona reagrupante. </a:t>
            </a:r>
          </a:p>
          <a:p>
            <a:pPr algn="just"/>
            <a:r>
              <a:rPr lang="es-ES" dirty="0">
                <a:solidFill>
                  <a:schemeClr val="tx1"/>
                </a:solidFill>
                <a:latin typeface="Bariol Regular" panose="02000506040000020003" pitchFamily="50" charset="0"/>
              </a:rPr>
              <a:t>4) Documentación acreditativa de medios económicos (150%IPREM- pudiendo ser del 110%).</a:t>
            </a:r>
          </a:p>
          <a:p>
            <a:pPr algn="just"/>
            <a:r>
              <a:rPr lang="es-ES" dirty="0">
                <a:solidFill>
                  <a:schemeClr val="tx1"/>
                </a:solidFill>
                <a:latin typeface="Bariol Regular" panose="02000506040000020003" pitchFamily="50" charset="0"/>
              </a:rPr>
              <a:t>5) Documentación acreditativa del alojamiento (informe de vivienda emitido por el ayuntamiento).</a:t>
            </a:r>
          </a:p>
          <a:p>
            <a:pPr algn="just"/>
            <a:r>
              <a:rPr lang="es-ES" dirty="0">
                <a:solidFill>
                  <a:schemeClr val="tx1"/>
                </a:solidFill>
                <a:latin typeface="Bariol Regular" panose="02000506040000020003" pitchFamily="50" charset="0"/>
              </a:rPr>
              <a:t>6) En los casos de reagrupación de cónyuge o pareja, declaración responsable de la persona reagrupante de que no reside con él en España otro cónyuge o pareja. </a:t>
            </a:r>
          </a:p>
          <a:p>
            <a:pPr algn="just"/>
            <a:r>
              <a:rPr lang="es-ES" dirty="0">
                <a:solidFill>
                  <a:schemeClr val="tx1"/>
                </a:solidFill>
                <a:latin typeface="Bariol Regular" panose="02000506040000020003" pitchFamily="50" charset="0"/>
              </a:rPr>
              <a:t>7) Seguro de enfermedad y documentación que acredite que la persona reagrupada tiene asistencia sanitaria.</a:t>
            </a:r>
          </a:p>
          <a:p>
            <a:pPr algn="just"/>
            <a:r>
              <a:rPr lang="es-ES" dirty="0">
                <a:solidFill>
                  <a:schemeClr val="tx1"/>
                </a:solidFill>
                <a:latin typeface="Bariol Regular" panose="02000506040000020003" pitchFamily="50" charset="0"/>
              </a:rPr>
              <a:t>8) Documentación del poder del otro progenitor o de la sentencia judicial, si es necesario. </a:t>
            </a:r>
          </a:p>
          <a:p>
            <a:pPr algn="just"/>
            <a:r>
              <a:rPr lang="es-ES" dirty="0">
                <a:solidFill>
                  <a:schemeClr val="tx1"/>
                </a:solidFill>
                <a:latin typeface="Bariol Regular" panose="02000506040000020003" pitchFamily="50" charset="0"/>
              </a:rPr>
              <a:t>9) Documentación que acredite que está a cargo y porque debe residir en España, siempre que sea necesario (envíos de dinero, doc. que acredite situación familiar, …). </a:t>
            </a:r>
          </a:p>
          <a:p>
            <a:pPr marL="0" indent="0">
              <a:buNone/>
            </a:pPr>
            <a:endParaRPr lang="es-ES" dirty="0">
              <a:solidFill>
                <a:schemeClr val="tx1"/>
              </a:solidFill>
              <a:latin typeface="Bariol Regular" panose="02000506040000020003" pitchFamily="50" charset="0"/>
            </a:endParaRPr>
          </a:p>
          <a:p>
            <a:endParaRPr lang="es-ES" dirty="0">
              <a:solidFill>
                <a:schemeClr val="tx1"/>
              </a:solidFill>
              <a:latin typeface="Bariol Regular" panose="02000506040000020003" pitchFamily="50" charset="0"/>
            </a:endParaRPr>
          </a:p>
          <a:p>
            <a:endParaRPr lang="es-ES" dirty="0">
              <a:solidFill>
                <a:schemeClr val="tx1"/>
              </a:solidFill>
              <a:latin typeface="Bariol Regular" panose="02000506040000020003" pitchFamily="50" charset="0"/>
            </a:endParaRPr>
          </a:p>
        </p:txBody>
      </p:sp>
    </p:spTree>
    <p:extLst>
      <p:ext uri="{BB962C8B-B14F-4D97-AF65-F5344CB8AC3E}">
        <p14:creationId xmlns:p14="http://schemas.microsoft.com/office/powerpoint/2010/main" val="14223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1DF2A-3749-46D2-95E0-8EBEADDDB691}"/>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MENORES NO NACIDOS EN ESPAÑA</a:t>
            </a:r>
            <a:endParaRPr lang="es-ES" dirty="0"/>
          </a:p>
        </p:txBody>
      </p:sp>
      <p:sp>
        <p:nvSpPr>
          <p:cNvPr id="3" name="Marcador de contenido 2">
            <a:extLst>
              <a:ext uri="{FF2B5EF4-FFF2-40B4-BE49-F238E27FC236}">
                <a16:creationId xmlns:a16="http://schemas.microsoft.com/office/drawing/2014/main" id="{CE9D4A40-9831-4A8E-A8C2-C2644F3D9FA0}"/>
              </a:ext>
            </a:extLst>
          </p:cNvPr>
          <p:cNvSpPr>
            <a:spLocks noGrp="1"/>
          </p:cNvSpPr>
          <p:nvPr>
            <p:ph idx="1"/>
          </p:nvPr>
        </p:nvSpPr>
        <p:spPr>
          <a:xfrm>
            <a:off x="1097280" y="1845733"/>
            <a:ext cx="10058400" cy="4725663"/>
          </a:xfrm>
        </p:spPr>
        <p:txBody>
          <a:bodyPr>
            <a:normAutofit/>
          </a:bodyPr>
          <a:lstStyle/>
          <a:p>
            <a:pPr algn="just">
              <a:buFont typeface="Wingdings" panose="05000000000000000000" pitchFamily="2" charset="2"/>
              <a:buChar char="q"/>
            </a:pPr>
            <a:r>
              <a:rPr lang="es-ES" dirty="0">
                <a:solidFill>
                  <a:schemeClr val="tx1"/>
                </a:solidFill>
                <a:latin typeface="Bariol Regular" panose="02000506040000020003" pitchFamily="50" charset="0"/>
              </a:rPr>
              <a:t>Autorización de residencia y trabajo (cuando lleguen a los 16 años) de 5 años.</a:t>
            </a:r>
          </a:p>
          <a:p>
            <a:pPr algn="just">
              <a:buFont typeface="Wingdings" panose="05000000000000000000" pitchFamily="2" charset="2"/>
              <a:buChar char="q"/>
            </a:pPr>
            <a:r>
              <a:rPr lang="es-ES" dirty="0">
                <a:solidFill>
                  <a:schemeClr val="tx1"/>
                </a:solidFill>
                <a:latin typeface="Bariol Regular" panose="02000506040000020003" pitchFamily="50" charset="0"/>
              </a:rPr>
              <a:t>La pueden solicitar los hijos no nacidos en España:</a:t>
            </a:r>
          </a:p>
          <a:p>
            <a:pPr algn="just"/>
            <a:r>
              <a:rPr lang="es-ES" dirty="0">
                <a:solidFill>
                  <a:schemeClr val="tx1"/>
                </a:solidFill>
                <a:latin typeface="Bariol Regular" panose="02000506040000020003" pitchFamily="50" charset="0"/>
              </a:rPr>
              <a:t>1) Solteros y menores de dieciocho años en el momento de la solicitud.</a:t>
            </a:r>
          </a:p>
          <a:p>
            <a:pPr algn="just"/>
            <a:r>
              <a:rPr lang="es-ES" dirty="0">
                <a:solidFill>
                  <a:schemeClr val="tx1"/>
                </a:solidFill>
                <a:latin typeface="Bariol Regular" panose="02000506040000020003" pitchFamily="50" charset="0"/>
              </a:rPr>
              <a:t>2) Se encuentren acompañados del progenitor extranjero </a:t>
            </a:r>
            <a:r>
              <a:rPr lang="es-ES" b="1" dirty="0">
                <a:solidFill>
                  <a:schemeClr val="tx1"/>
                </a:solidFill>
                <a:latin typeface="Bariol Regular" panose="02000506040000020003" pitchFamily="50" charset="0"/>
              </a:rPr>
              <a:t>con residencia </a:t>
            </a:r>
            <a:r>
              <a:rPr lang="es-ES" dirty="0">
                <a:solidFill>
                  <a:schemeClr val="tx1"/>
                </a:solidFill>
                <a:latin typeface="Bariol Regular" panose="02000506040000020003" pitchFamily="50" charset="0"/>
              </a:rPr>
              <a:t>en España.</a:t>
            </a:r>
          </a:p>
          <a:p>
            <a:pPr algn="just"/>
            <a:r>
              <a:rPr lang="es-ES" dirty="0">
                <a:solidFill>
                  <a:schemeClr val="tx1"/>
                </a:solidFill>
                <a:latin typeface="Bariol Regular" panose="02000506040000020003" pitchFamily="50" charset="0"/>
              </a:rPr>
              <a:t>3) Los hijos que tengan una discapacidad y no sean objetivamente capaces de proveer sus propias necesidades debido a su estado de salud.</a:t>
            </a:r>
          </a:p>
          <a:p>
            <a:pPr algn="just"/>
            <a:r>
              <a:rPr lang="es-ES" dirty="0">
                <a:solidFill>
                  <a:schemeClr val="tx1"/>
                </a:solidFill>
                <a:latin typeface="Bariol Regular" panose="02000506040000020003" pitchFamily="50" charset="0"/>
              </a:rPr>
              <a:t>4) No hayan constituido su propia unidad familiar.</a:t>
            </a:r>
          </a:p>
          <a:p>
            <a:pPr algn="just"/>
            <a:r>
              <a:rPr lang="es-ES" dirty="0">
                <a:solidFill>
                  <a:schemeClr val="tx1"/>
                </a:solidFill>
                <a:latin typeface="Bariol Regular" panose="02000506040000020003" pitchFamily="50" charset="0"/>
              </a:rPr>
              <a:t>5) Menores de dieciocho años en el momento de la solicitud acompañados por la persona extranjera residente en España que ejerza legalmente su tutela, siempre y cuando esta relación haya sido </a:t>
            </a:r>
            <a:r>
              <a:rPr lang="es-ES" b="1" dirty="0">
                <a:solidFill>
                  <a:schemeClr val="tx1"/>
                </a:solidFill>
                <a:latin typeface="Bariol Regular" panose="02000506040000020003" pitchFamily="50" charset="0"/>
              </a:rPr>
              <a:t>constituida conforme al ordenamiento jurídico español (abuelos).</a:t>
            </a:r>
          </a:p>
          <a:p>
            <a:endParaRPr lang="es-ES" dirty="0">
              <a:solidFill>
                <a:schemeClr val="tx1"/>
              </a:solidFill>
              <a:latin typeface="Bariol Regular" panose="02000506040000020003" pitchFamily="50" charset="0"/>
            </a:endParaRPr>
          </a:p>
          <a:p>
            <a:endParaRPr lang="es-ES" dirty="0"/>
          </a:p>
        </p:txBody>
      </p:sp>
    </p:spTree>
    <p:extLst>
      <p:ext uri="{BB962C8B-B14F-4D97-AF65-F5344CB8AC3E}">
        <p14:creationId xmlns:p14="http://schemas.microsoft.com/office/powerpoint/2010/main" val="629415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1DF2A-3749-46D2-95E0-8EBEADDDB691}"/>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MENORES NO NACIDOS EN ESPAÑA</a:t>
            </a:r>
            <a:endParaRPr lang="es-ES" dirty="0"/>
          </a:p>
        </p:txBody>
      </p:sp>
      <p:sp>
        <p:nvSpPr>
          <p:cNvPr id="3" name="Marcador de contenido 2">
            <a:extLst>
              <a:ext uri="{FF2B5EF4-FFF2-40B4-BE49-F238E27FC236}">
                <a16:creationId xmlns:a16="http://schemas.microsoft.com/office/drawing/2014/main" id="{CE9D4A40-9831-4A8E-A8C2-C2644F3D9FA0}"/>
              </a:ext>
            </a:extLst>
          </p:cNvPr>
          <p:cNvSpPr>
            <a:spLocks noGrp="1"/>
          </p:cNvSpPr>
          <p:nvPr>
            <p:ph idx="1"/>
          </p:nvPr>
        </p:nvSpPr>
        <p:spPr>
          <a:xfrm>
            <a:off x="1097280" y="1845734"/>
            <a:ext cx="10058400" cy="4484046"/>
          </a:xfrm>
        </p:spPr>
        <p:txBody>
          <a:bodyPr>
            <a:normAutofit fontScale="92500" lnSpcReduction="10000"/>
          </a:bodyPr>
          <a:lstStyle/>
          <a:p>
            <a:pPr algn="just">
              <a:buFont typeface="Wingdings" panose="05000000000000000000" pitchFamily="2" charset="2"/>
              <a:buChar char="q"/>
            </a:pPr>
            <a:r>
              <a:rPr lang="es-ES" dirty="0">
                <a:solidFill>
                  <a:schemeClr val="tx1"/>
                </a:solidFill>
                <a:latin typeface="Bariol Regular" panose="02000506040000020003" pitchFamily="50" charset="0"/>
              </a:rPr>
              <a:t>Requisitos:</a:t>
            </a:r>
          </a:p>
          <a:p>
            <a:pPr algn="just"/>
            <a:r>
              <a:rPr lang="es-ES" dirty="0">
                <a:solidFill>
                  <a:schemeClr val="tx1"/>
                </a:solidFill>
                <a:latin typeface="Bariol Regular" panose="02000506040000020003" pitchFamily="50" charset="0"/>
              </a:rPr>
              <a:t>a) Permanencia continuada e ininterrumpida en España durante un mínimo de 2 años previos a la fecha de la solicitud.</a:t>
            </a:r>
          </a:p>
          <a:p>
            <a:pPr algn="just"/>
            <a:r>
              <a:rPr lang="es-ES" dirty="0">
                <a:solidFill>
                  <a:schemeClr val="tx1"/>
                </a:solidFill>
                <a:latin typeface="Bariol Regular" panose="02000506040000020003" pitchFamily="50" charset="0"/>
              </a:rPr>
              <a:t>b) Sus padres o tutores cumplan los requisitos de medios económicos.</a:t>
            </a:r>
          </a:p>
          <a:p>
            <a:pPr algn="just"/>
            <a:r>
              <a:rPr lang="es-ES" dirty="0">
                <a:solidFill>
                  <a:schemeClr val="tx1"/>
                </a:solidFill>
                <a:latin typeface="Bariol Regular" panose="02000506040000020003" pitchFamily="50" charset="0"/>
              </a:rPr>
              <a:t>c) Tener un alojamiento exigidos en este reglamento para ejercer el derecho a la reagrupación familiar.</a:t>
            </a:r>
          </a:p>
          <a:p>
            <a:pPr algn="just"/>
            <a:r>
              <a:rPr lang="es-ES" dirty="0">
                <a:solidFill>
                  <a:schemeClr val="tx1"/>
                </a:solidFill>
                <a:latin typeface="Bariol Regular" panose="02000506040000020003" pitchFamily="50" charset="0"/>
              </a:rPr>
              <a:t>d) Cuando se trate de hijos de uno solo de los cónyuges o miembros de la pareja se requerirá, además, que éste ejerza en solitario la patria potestad, que se le haya otorgado la </a:t>
            </a:r>
            <a:r>
              <a:rPr lang="es-ES" b="1" dirty="0">
                <a:solidFill>
                  <a:schemeClr val="tx1"/>
                </a:solidFill>
                <a:latin typeface="Bariol Regular" panose="02000506040000020003" pitchFamily="50" charset="0"/>
              </a:rPr>
              <a:t>custodia con carácter exclusivo </a:t>
            </a:r>
            <a:r>
              <a:rPr lang="es-ES" dirty="0">
                <a:solidFill>
                  <a:schemeClr val="tx1"/>
                </a:solidFill>
                <a:latin typeface="Bariol Regular" panose="02000506040000020003" pitchFamily="50" charset="0"/>
              </a:rPr>
              <a:t>y se haya </a:t>
            </a:r>
            <a:r>
              <a:rPr lang="es-ES" b="1" dirty="0">
                <a:solidFill>
                  <a:schemeClr val="tx1"/>
                </a:solidFill>
                <a:latin typeface="Bariol Regular" panose="02000506040000020003" pitchFamily="50" charset="0"/>
              </a:rPr>
              <a:t>autorizado el traslado </a:t>
            </a:r>
            <a:r>
              <a:rPr lang="es-ES" dirty="0">
                <a:solidFill>
                  <a:schemeClr val="tx1"/>
                </a:solidFill>
                <a:latin typeface="Bariol Regular" panose="02000506040000020003" pitchFamily="50" charset="0"/>
              </a:rPr>
              <a:t>de residencia del menor a España por la autoridad judicial o bajo consentimiento del otro progenitor, o que se haya otorgado con carácter compartido, siempre que el otro titular del derecho de custodia haya dado su consentimiento para que resida en territorio nacional.</a:t>
            </a:r>
          </a:p>
          <a:p>
            <a:pPr algn="just"/>
            <a:r>
              <a:rPr lang="es-ES" dirty="0">
                <a:solidFill>
                  <a:schemeClr val="tx1"/>
                </a:solidFill>
                <a:latin typeface="Bariol Regular" panose="02000506040000020003" pitchFamily="50" charset="0"/>
              </a:rPr>
              <a:t>e) Cuando los menores se encuentren en edad de escolarización obligatoria, se deberá acreditar en el procedimiento que se encuentra matriculado en un centro de enseñanza oficial autorizado.</a:t>
            </a:r>
          </a:p>
          <a:p>
            <a:pPr algn="just">
              <a:buFont typeface="Wingdings" panose="05000000000000000000" pitchFamily="2" charset="2"/>
              <a:buChar char="q"/>
            </a:pPr>
            <a:r>
              <a:rPr lang="es-ES" dirty="0">
                <a:solidFill>
                  <a:schemeClr val="tx1"/>
                </a:solidFill>
                <a:latin typeface="Bariol Regular" panose="02000506040000020003" pitchFamily="50" charset="0"/>
              </a:rPr>
              <a:t>También se admitirá la presentación de la solicitud </a:t>
            </a:r>
            <a:r>
              <a:rPr lang="es-ES" b="1" dirty="0">
                <a:solidFill>
                  <a:schemeClr val="tx1"/>
                </a:solidFill>
                <a:latin typeface="Bariol Regular" panose="02000506040000020003" pitchFamily="50" charset="0"/>
              </a:rPr>
              <a:t>mientras se encuentre en trámite </a:t>
            </a:r>
            <a:r>
              <a:rPr lang="es-ES" dirty="0">
                <a:solidFill>
                  <a:schemeClr val="tx1"/>
                </a:solidFill>
                <a:latin typeface="Bariol Regular" panose="02000506040000020003" pitchFamily="50" charset="0"/>
              </a:rPr>
              <a:t>la autorización de residencia del progenitor.</a:t>
            </a:r>
          </a:p>
          <a:p>
            <a:endParaRPr lang="es-ES" dirty="0"/>
          </a:p>
        </p:txBody>
      </p:sp>
    </p:spTree>
    <p:extLst>
      <p:ext uri="{BB962C8B-B14F-4D97-AF65-F5344CB8AC3E}">
        <p14:creationId xmlns:p14="http://schemas.microsoft.com/office/powerpoint/2010/main" val="2646365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1DF2A-3749-46D2-95E0-8EBEADDDB691}"/>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MENORES NO NACIDOS EN ESPAÑA</a:t>
            </a:r>
            <a:endParaRPr lang="es-ES" dirty="0"/>
          </a:p>
        </p:txBody>
      </p:sp>
      <p:sp>
        <p:nvSpPr>
          <p:cNvPr id="3" name="Marcador de contenido 2">
            <a:extLst>
              <a:ext uri="{FF2B5EF4-FFF2-40B4-BE49-F238E27FC236}">
                <a16:creationId xmlns:a16="http://schemas.microsoft.com/office/drawing/2014/main" id="{CE9D4A40-9831-4A8E-A8C2-C2644F3D9FA0}"/>
              </a:ext>
            </a:extLst>
          </p:cNvPr>
          <p:cNvSpPr>
            <a:spLocks noGrp="1"/>
          </p:cNvSpPr>
          <p:nvPr>
            <p:ph idx="1"/>
          </p:nvPr>
        </p:nvSpPr>
        <p:spPr>
          <a:xfrm>
            <a:off x="1097280" y="1845734"/>
            <a:ext cx="10058400" cy="4484046"/>
          </a:xfrm>
        </p:spPr>
        <p:txBody>
          <a:bodyPr>
            <a:normAutofit fontScale="85000" lnSpcReduction="10000"/>
          </a:bodyPr>
          <a:lstStyle/>
          <a:p>
            <a:pPr marL="0" indent="0" algn="just">
              <a:buNone/>
            </a:pPr>
            <a:r>
              <a:rPr lang="es-ES" dirty="0">
                <a:solidFill>
                  <a:schemeClr val="tx1"/>
                </a:solidFill>
                <a:latin typeface="Bariol Regular" panose="02000506040000020003" pitchFamily="50" charset="0"/>
              </a:rPr>
              <a:t>DOCUMENTACIÓN A PRESENTAR:</a:t>
            </a:r>
          </a:p>
          <a:p>
            <a:pPr algn="just"/>
            <a:r>
              <a:rPr lang="es-ES" dirty="0">
                <a:solidFill>
                  <a:schemeClr val="tx1"/>
                </a:solidFill>
                <a:latin typeface="Bariol Regular" panose="02000506040000020003" pitchFamily="50" charset="0"/>
              </a:rPr>
              <a:t>1) Formulario EX 25.</a:t>
            </a:r>
          </a:p>
          <a:p>
            <a:pPr algn="just"/>
            <a:r>
              <a:rPr lang="es-ES" dirty="0">
                <a:solidFill>
                  <a:schemeClr val="tx1"/>
                </a:solidFill>
                <a:latin typeface="Bariol Regular" panose="02000506040000020003" pitchFamily="50" charset="0"/>
              </a:rPr>
              <a:t>2) Copia completa del pasaporte, documento de viaje o cédula de inscripción en vigor tanto del menor como del progenitor o tutor solicitante.</a:t>
            </a:r>
          </a:p>
          <a:p>
            <a:pPr algn="just"/>
            <a:r>
              <a:rPr lang="es-ES" dirty="0">
                <a:solidFill>
                  <a:schemeClr val="tx1"/>
                </a:solidFill>
                <a:latin typeface="Bariol Regular" panose="02000506040000020003" pitchFamily="50" charset="0"/>
              </a:rPr>
              <a:t>3) Copia del certificado de nacimiento del menor o de la documentación acreditativa de la tutela.</a:t>
            </a:r>
          </a:p>
          <a:p>
            <a:pPr algn="just"/>
            <a:r>
              <a:rPr lang="es-ES" dirty="0">
                <a:solidFill>
                  <a:schemeClr val="tx1"/>
                </a:solidFill>
                <a:latin typeface="Bariol Regular" panose="02000506040000020003" pitchFamily="50" charset="0"/>
              </a:rPr>
              <a:t>5) En su caso, documentación acreditación de la escolarización del menor.</a:t>
            </a:r>
          </a:p>
          <a:p>
            <a:pPr algn="just"/>
            <a:r>
              <a:rPr lang="es-ES" dirty="0">
                <a:solidFill>
                  <a:schemeClr val="tx1"/>
                </a:solidFill>
                <a:latin typeface="Bariol Regular" panose="02000506040000020003" pitchFamily="50" charset="0"/>
              </a:rPr>
              <a:t>6) Documentación acreditativa de la permanencia continuada e ininterrumpida de los 2 años del menor en España.</a:t>
            </a:r>
          </a:p>
          <a:p>
            <a:pPr algn="just"/>
            <a:r>
              <a:rPr lang="es-ES" dirty="0">
                <a:solidFill>
                  <a:schemeClr val="tx1"/>
                </a:solidFill>
                <a:latin typeface="Bariol Regular" panose="02000506040000020003" pitchFamily="50" charset="0"/>
              </a:rPr>
              <a:t>7) Impreso de declaración del cumplimiento de la obligación de escolarización de menores a cargo en España.</a:t>
            </a:r>
          </a:p>
          <a:p>
            <a:pPr algn="just"/>
            <a:r>
              <a:rPr lang="es-ES" dirty="0">
                <a:solidFill>
                  <a:schemeClr val="tx1"/>
                </a:solidFill>
                <a:latin typeface="Bariol Regular" panose="02000506040000020003" pitchFamily="50" charset="0"/>
              </a:rPr>
              <a:t>8) Documentación acreditativa de medios económicos (150%IPREM- pudiendo ser del 110%).</a:t>
            </a:r>
          </a:p>
          <a:p>
            <a:pPr algn="just"/>
            <a:r>
              <a:rPr lang="es-ES" dirty="0">
                <a:solidFill>
                  <a:schemeClr val="tx1"/>
                </a:solidFill>
                <a:latin typeface="Bariol Regular" panose="02000506040000020003" pitchFamily="50" charset="0"/>
              </a:rPr>
              <a:t>9) Documentación acreditativa del alojamiento (informe de vivienda emitido por el ayuntamiento).</a:t>
            </a:r>
          </a:p>
          <a:p>
            <a:pPr algn="just"/>
            <a:r>
              <a:rPr lang="es-ES" dirty="0">
                <a:solidFill>
                  <a:schemeClr val="tx1"/>
                </a:solidFill>
                <a:latin typeface="Bariol Regular" panose="02000506040000020003" pitchFamily="50" charset="0"/>
              </a:rPr>
              <a:t>10) Documento acreditativo de la discapacidad, si es necesario. </a:t>
            </a:r>
          </a:p>
          <a:p>
            <a:pPr algn="just"/>
            <a:r>
              <a:rPr lang="es-ES" dirty="0">
                <a:solidFill>
                  <a:schemeClr val="tx1"/>
                </a:solidFill>
                <a:latin typeface="Bariol Regular" panose="02000506040000020003" pitchFamily="50" charset="0"/>
              </a:rPr>
              <a:t>11) Documentación del poder del otro progenitor o de la sentencia judicial, si es necesario. </a:t>
            </a:r>
          </a:p>
          <a:p>
            <a:endParaRPr lang="es-ES" dirty="0"/>
          </a:p>
        </p:txBody>
      </p:sp>
    </p:spTree>
    <p:extLst>
      <p:ext uri="{BB962C8B-B14F-4D97-AF65-F5344CB8AC3E}">
        <p14:creationId xmlns:p14="http://schemas.microsoft.com/office/powerpoint/2010/main" val="3267452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A67200-9747-47BD-BE50-36B652271242}"/>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MENORES NACIDOS EN ESPAÑA</a:t>
            </a:r>
            <a:endParaRPr lang="es-ES" dirty="0"/>
          </a:p>
        </p:txBody>
      </p:sp>
      <p:sp>
        <p:nvSpPr>
          <p:cNvPr id="3" name="Marcador de contenido 2">
            <a:extLst>
              <a:ext uri="{FF2B5EF4-FFF2-40B4-BE49-F238E27FC236}">
                <a16:creationId xmlns:a16="http://schemas.microsoft.com/office/drawing/2014/main" id="{AAD06267-11FE-44B4-B3EE-ADABD32DD422}"/>
              </a:ext>
            </a:extLst>
          </p:cNvPr>
          <p:cNvSpPr>
            <a:spLocks noGrp="1"/>
          </p:cNvSpPr>
          <p:nvPr>
            <p:ph idx="1"/>
          </p:nvPr>
        </p:nvSpPr>
        <p:spPr/>
        <p:txBody>
          <a:bodyPr>
            <a:normAutofit/>
          </a:bodyPr>
          <a:lstStyle/>
          <a:p>
            <a:pPr algn="just">
              <a:buFont typeface="Wingdings" panose="05000000000000000000" pitchFamily="2" charset="2"/>
              <a:buChar char="q"/>
            </a:pPr>
            <a:r>
              <a:rPr lang="es-ES" dirty="0">
                <a:solidFill>
                  <a:schemeClr val="tx1"/>
                </a:solidFill>
                <a:latin typeface="Bariol Regular" panose="02000506040000020003" pitchFamily="50" charset="0"/>
              </a:rPr>
              <a:t>Autorización de residencia y trabajo (cuando lleguen a los 16 años) de 5 años.</a:t>
            </a:r>
          </a:p>
          <a:p>
            <a:pPr algn="just">
              <a:buFont typeface="Wingdings" panose="05000000000000000000" pitchFamily="2" charset="2"/>
              <a:buChar char="q"/>
            </a:pPr>
            <a:r>
              <a:rPr lang="es-ES" dirty="0">
                <a:solidFill>
                  <a:schemeClr val="tx1"/>
                </a:solidFill>
                <a:latin typeface="Bariol Regular" panose="02000506040000020003" pitchFamily="50" charset="0"/>
              </a:rPr>
              <a:t>La pueden solicitar personalmente el padre o madre del/a menor en </a:t>
            </a:r>
            <a:r>
              <a:rPr lang="es-ES" b="1" dirty="0">
                <a:solidFill>
                  <a:schemeClr val="tx1"/>
                </a:solidFill>
                <a:latin typeface="Bariol Regular" panose="02000506040000020003" pitchFamily="50" charset="0"/>
              </a:rPr>
              <a:t>el plazo de los 6 meses </a:t>
            </a:r>
            <a:r>
              <a:rPr lang="es-ES" dirty="0">
                <a:solidFill>
                  <a:schemeClr val="tx1"/>
                </a:solidFill>
                <a:latin typeface="Bariol Regular" panose="02000506040000020003" pitchFamily="50" charset="0"/>
              </a:rPr>
              <a:t>siguientes a la fecha del nacimiento o desde que alguno de sus progenitores acceda a la situación de residencia si esta fuese posterior siempre y cuando el menor se encuentre en territorio nacional y no se haya ausentado del territorio nacional desde su nacimiento, en cuyo caso, resultará de aplicación los requisitos para la reagrupación. </a:t>
            </a:r>
          </a:p>
          <a:p>
            <a:pPr marL="0" indent="0">
              <a:buNone/>
            </a:pPr>
            <a:endParaRPr lang="es-ES" dirty="0"/>
          </a:p>
        </p:txBody>
      </p:sp>
    </p:spTree>
    <p:extLst>
      <p:ext uri="{BB962C8B-B14F-4D97-AF65-F5344CB8AC3E}">
        <p14:creationId xmlns:p14="http://schemas.microsoft.com/office/powerpoint/2010/main" val="346510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D70B37"/>
              </a:buClr>
              <a:buSzPts val="4800"/>
              <a:buFont typeface="Arial"/>
              <a:buNone/>
            </a:pPr>
            <a:r>
              <a:rPr lang="ca-ES" dirty="0">
                <a:solidFill>
                  <a:srgbClr val="C00000"/>
                </a:solidFill>
                <a:latin typeface="Arial"/>
                <a:ea typeface="Arial"/>
                <a:cs typeface="Arial"/>
                <a:sym typeface="Arial"/>
              </a:rPr>
              <a:t>CONTACTO OFIM</a:t>
            </a:r>
            <a:endParaRPr dirty="0">
              <a:solidFill>
                <a:srgbClr val="C00000"/>
              </a:solidFill>
            </a:endParaRPr>
          </a:p>
        </p:txBody>
      </p:sp>
      <p:pic>
        <p:nvPicPr>
          <p:cNvPr id="135" name="Google Shape;135;p5"/>
          <p:cNvPicPr preferRelativeResize="0"/>
          <p:nvPr/>
        </p:nvPicPr>
        <p:blipFill rotWithShape="1">
          <a:blip r:embed="rId3">
            <a:alphaModFix/>
          </a:blip>
          <a:srcRect/>
          <a:stretch/>
        </p:blipFill>
        <p:spPr>
          <a:xfrm>
            <a:off x="1117664" y="3517308"/>
            <a:ext cx="1045927" cy="1404654"/>
          </a:xfrm>
          <a:prstGeom prst="rect">
            <a:avLst/>
          </a:prstGeom>
          <a:noFill/>
          <a:ln>
            <a:noFill/>
          </a:ln>
        </p:spPr>
      </p:pic>
      <p:sp>
        <p:nvSpPr>
          <p:cNvPr id="136" name="Google Shape;136;p5"/>
          <p:cNvSpPr/>
          <p:nvPr/>
        </p:nvSpPr>
        <p:spPr>
          <a:xfrm>
            <a:off x="2183975" y="3852676"/>
            <a:ext cx="423418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600" dirty="0" err="1">
                <a:solidFill>
                  <a:schemeClr val="dk1"/>
                </a:solidFill>
                <a:latin typeface="Arial" panose="020B0604020202020204" pitchFamily="34" charset="0"/>
                <a:cs typeface="Arial" panose="020B0604020202020204" pitchFamily="34" charset="0"/>
              </a:rPr>
              <a:t>Lunes</a:t>
            </a:r>
            <a:r>
              <a:rPr lang="ca-ES" sz="1600" dirty="0" err="1">
                <a:solidFill>
                  <a:schemeClr val="dk1"/>
                </a:solidFill>
                <a:latin typeface="Arial" panose="020B0604020202020204" pitchFamily="34" charset="0"/>
                <a:cs typeface="Arial" panose="020B0604020202020204" pitchFamily="34" charset="0"/>
                <a:sym typeface="Arial"/>
              </a:rPr>
              <a:t>-</a:t>
            </a:r>
            <a:r>
              <a:rPr lang="ca-ES" sz="1600" dirty="0" err="1">
                <a:solidFill>
                  <a:schemeClr val="dk1"/>
                </a:solidFill>
                <a:latin typeface="Arial" panose="020B0604020202020204" pitchFamily="34" charset="0"/>
                <a:cs typeface="Arial" panose="020B0604020202020204" pitchFamily="34" charset="0"/>
              </a:rPr>
              <a:t>viernes</a:t>
            </a:r>
            <a:r>
              <a:rPr lang="ca-ES" sz="1600" dirty="0">
                <a:solidFill>
                  <a:schemeClr val="dk1"/>
                </a:solidFill>
                <a:latin typeface="Arial" panose="020B0604020202020204" pitchFamily="34" charset="0"/>
                <a:ea typeface="Arial"/>
                <a:cs typeface="Arial" panose="020B0604020202020204" pitchFamily="34" charset="0"/>
                <a:sym typeface="Arial"/>
              </a:rPr>
              <a:t> de 8:30h a 14:30h</a:t>
            </a:r>
            <a:endParaRPr dirty="0">
              <a:solidFill>
                <a:schemeClr val="dk1"/>
              </a:solidFill>
              <a:latin typeface="Arial" panose="020B0604020202020204" pitchFamily="34" charset="0"/>
              <a:cs typeface="Arial" panose="020B0604020202020204" pitchFamily="34" charset="0"/>
            </a:endParaRPr>
          </a:p>
          <a:p>
            <a:pPr marL="0" marR="0" lvl="0" indent="0" algn="l" rtl="0">
              <a:spcBef>
                <a:spcPts val="0"/>
              </a:spcBef>
              <a:spcAft>
                <a:spcPts val="0"/>
              </a:spcAft>
              <a:buNone/>
            </a:pPr>
            <a:r>
              <a:rPr lang="ca-ES" sz="1600" dirty="0">
                <a:solidFill>
                  <a:schemeClr val="dk1"/>
                </a:solidFill>
                <a:latin typeface="Arial" panose="020B0604020202020204" pitchFamily="34" charset="0"/>
                <a:cs typeface="Arial" panose="020B0604020202020204" pitchFamily="34" charset="0"/>
              </a:rPr>
              <a:t>Martes</a:t>
            </a:r>
            <a:r>
              <a:rPr lang="ca-ES" sz="1600" dirty="0">
                <a:solidFill>
                  <a:schemeClr val="dk1"/>
                </a:solidFill>
                <a:latin typeface="Arial" panose="020B0604020202020204" pitchFamily="34" charset="0"/>
                <a:ea typeface="Arial"/>
                <a:cs typeface="Arial" panose="020B0604020202020204" pitchFamily="34" charset="0"/>
                <a:sym typeface="Arial"/>
              </a:rPr>
              <a:t> </a:t>
            </a:r>
            <a:r>
              <a:rPr lang="ca-ES" sz="1600" dirty="0">
                <a:solidFill>
                  <a:schemeClr val="dk1"/>
                </a:solidFill>
                <a:latin typeface="Arial" panose="020B0604020202020204" pitchFamily="34" charset="0"/>
                <a:cs typeface="Arial" panose="020B0604020202020204" pitchFamily="34" charset="0"/>
              </a:rPr>
              <a:t>y</a:t>
            </a:r>
            <a:r>
              <a:rPr lang="ca-ES" sz="1600" dirty="0">
                <a:solidFill>
                  <a:schemeClr val="dk1"/>
                </a:solidFill>
                <a:latin typeface="Arial" panose="020B0604020202020204" pitchFamily="34" charset="0"/>
                <a:ea typeface="Arial"/>
                <a:cs typeface="Arial" panose="020B0604020202020204" pitchFamily="34" charset="0"/>
                <a:sym typeface="Arial"/>
              </a:rPr>
              <a:t> Jueves de 16h a 19h</a:t>
            </a:r>
            <a:endParaRPr dirty="0">
              <a:solidFill>
                <a:schemeClr val="dk1"/>
              </a:solidFill>
              <a:latin typeface="Arial" panose="020B0604020202020204" pitchFamily="34" charset="0"/>
              <a:cs typeface="Arial" panose="020B0604020202020204" pitchFamily="34" charset="0"/>
            </a:endParaRPr>
          </a:p>
          <a:p>
            <a:pPr marL="0" marR="0" lvl="0" indent="0" algn="l" rtl="0">
              <a:spcBef>
                <a:spcPts val="0"/>
              </a:spcBef>
              <a:spcAft>
                <a:spcPts val="0"/>
              </a:spcAft>
              <a:buNone/>
            </a:pPr>
            <a:r>
              <a:rPr lang="ca-ES" sz="1600" dirty="0" err="1">
                <a:solidFill>
                  <a:schemeClr val="dk1"/>
                </a:solidFill>
                <a:latin typeface="Arial" panose="020B0604020202020204" pitchFamily="34" charset="0"/>
                <a:cs typeface="Arial" panose="020B0604020202020204" pitchFamily="34" charset="0"/>
              </a:rPr>
              <a:t>Sábados</a:t>
            </a:r>
            <a:r>
              <a:rPr lang="ca-ES" sz="1600" dirty="0">
                <a:solidFill>
                  <a:schemeClr val="dk1"/>
                </a:solidFill>
                <a:latin typeface="Arial" panose="020B0604020202020204" pitchFamily="34" charset="0"/>
                <a:ea typeface="Arial"/>
                <a:cs typeface="Arial" panose="020B0604020202020204" pitchFamily="34" charset="0"/>
                <a:sym typeface="Arial"/>
              </a:rPr>
              <a:t> de 9h a 14h</a:t>
            </a:r>
            <a:endParaRPr dirty="0">
              <a:solidFill>
                <a:schemeClr val="dk1"/>
              </a:solidFill>
              <a:latin typeface="Arial" panose="020B0604020202020204" pitchFamily="34" charset="0"/>
              <a:cs typeface="Arial" panose="020B0604020202020204" pitchFamily="34" charset="0"/>
            </a:endParaRPr>
          </a:p>
        </p:txBody>
      </p:sp>
      <p:pic>
        <p:nvPicPr>
          <p:cNvPr id="137" name="Google Shape;137;p5"/>
          <p:cNvPicPr preferRelativeResize="0"/>
          <p:nvPr/>
        </p:nvPicPr>
        <p:blipFill rotWithShape="1">
          <a:blip r:embed="rId4">
            <a:alphaModFix/>
          </a:blip>
          <a:srcRect/>
          <a:stretch/>
        </p:blipFill>
        <p:spPr>
          <a:xfrm>
            <a:off x="1117664" y="4921962"/>
            <a:ext cx="1003878" cy="1348184"/>
          </a:xfrm>
          <a:prstGeom prst="rect">
            <a:avLst/>
          </a:prstGeom>
          <a:noFill/>
          <a:ln>
            <a:noFill/>
          </a:ln>
        </p:spPr>
      </p:pic>
      <p:sp>
        <p:nvSpPr>
          <p:cNvPr id="138" name="Google Shape;138;p5"/>
          <p:cNvSpPr/>
          <p:nvPr/>
        </p:nvSpPr>
        <p:spPr>
          <a:xfrm>
            <a:off x="2183975" y="5165187"/>
            <a:ext cx="4234200" cy="86173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600" dirty="0">
                <a:solidFill>
                  <a:schemeClr val="dk1"/>
                </a:solidFill>
                <a:latin typeface="Arial" panose="020B0604020202020204" pitchFamily="34" charset="0"/>
                <a:ea typeface="Arial"/>
                <a:cs typeface="Arial" panose="020B0604020202020204" pitchFamily="34" charset="0"/>
                <a:sym typeface="Arial"/>
              </a:rPr>
              <a:t>971 76 45 88 (CITA PREVIA)</a:t>
            </a:r>
          </a:p>
          <a:p>
            <a:pPr marL="0" marR="0" lvl="0" indent="0" algn="l" rtl="0">
              <a:spcBef>
                <a:spcPts val="0"/>
              </a:spcBef>
              <a:spcAft>
                <a:spcPts val="0"/>
              </a:spcAft>
              <a:buNone/>
            </a:pPr>
            <a:endParaRPr lang="ca-ES" sz="1600" dirty="0">
              <a:solidFill>
                <a:schemeClr val="dk1"/>
              </a:solidFill>
              <a:latin typeface="Arial" panose="020B0604020202020204" pitchFamily="34" charset="0"/>
              <a:ea typeface="Arial"/>
              <a:cs typeface="Arial" panose="020B0604020202020204" pitchFamily="34" charset="0"/>
              <a:sym typeface="Arial"/>
            </a:endParaRPr>
          </a:p>
          <a:p>
            <a:pPr lvl="0"/>
            <a:r>
              <a:rPr lang="ca-ES" dirty="0">
                <a:latin typeface="Arial" panose="020B0604020202020204" pitchFamily="34" charset="0"/>
                <a:cs typeface="Arial" panose="020B0604020202020204" pitchFamily="34" charset="0"/>
              </a:rPr>
              <a:t>663 92 54 03 (WHATSAPP)</a:t>
            </a:r>
            <a:endParaRPr lang="ca-ES" sz="1600" dirty="0">
              <a:solidFill>
                <a:schemeClr val="dk1"/>
              </a:solidFill>
              <a:latin typeface="Arial" panose="020B0604020202020204" pitchFamily="34" charset="0"/>
              <a:ea typeface="Arial"/>
              <a:cs typeface="Arial" panose="020B0604020202020204" pitchFamily="34" charset="0"/>
              <a:sym typeface="Arial"/>
            </a:endParaRPr>
          </a:p>
        </p:txBody>
      </p:sp>
      <p:pic>
        <p:nvPicPr>
          <p:cNvPr id="139" name="Google Shape;139;p5"/>
          <p:cNvPicPr preferRelativeResize="0"/>
          <p:nvPr/>
        </p:nvPicPr>
        <p:blipFill rotWithShape="1">
          <a:blip r:embed="rId5">
            <a:alphaModFix/>
          </a:blip>
          <a:srcRect/>
          <a:stretch/>
        </p:blipFill>
        <p:spPr>
          <a:xfrm>
            <a:off x="1062493" y="2060097"/>
            <a:ext cx="1101098" cy="1472428"/>
          </a:xfrm>
          <a:prstGeom prst="rect">
            <a:avLst/>
          </a:prstGeom>
          <a:noFill/>
          <a:ln>
            <a:noFill/>
          </a:ln>
        </p:spPr>
      </p:pic>
      <p:sp>
        <p:nvSpPr>
          <p:cNvPr id="140" name="Google Shape;140;p5"/>
          <p:cNvSpPr/>
          <p:nvPr/>
        </p:nvSpPr>
        <p:spPr>
          <a:xfrm>
            <a:off x="2121542" y="2596195"/>
            <a:ext cx="423418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600" dirty="0">
                <a:solidFill>
                  <a:schemeClr val="dk1"/>
                </a:solidFill>
                <a:latin typeface="Arial"/>
                <a:ea typeface="Arial"/>
                <a:cs typeface="Arial"/>
                <a:sym typeface="Arial"/>
              </a:rPr>
              <a:t>C/ EUSEBIO ESTADA 48</a:t>
            </a:r>
            <a:endParaRPr sz="1600" dirty="0">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1DF2A-3749-46D2-95E0-8EBEADDDB691}"/>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MENORES NACIDOS EN ESPAÑA</a:t>
            </a:r>
            <a:endParaRPr lang="es-ES" dirty="0"/>
          </a:p>
        </p:txBody>
      </p:sp>
      <p:sp>
        <p:nvSpPr>
          <p:cNvPr id="3" name="Marcador de contenido 2">
            <a:extLst>
              <a:ext uri="{FF2B5EF4-FFF2-40B4-BE49-F238E27FC236}">
                <a16:creationId xmlns:a16="http://schemas.microsoft.com/office/drawing/2014/main" id="{CE9D4A40-9831-4A8E-A8C2-C2644F3D9FA0}"/>
              </a:ext>
            </a:extLst>
          </p:cNvPr>
          <p:cNvSpPr>
            <a:spLocks noGrp="1"/>
          </p:cNvSpPr>
          <p:nvPr>
            <p:ph idx="1"/>
          </p:nvPr>
        </p:nvSpPr>
        <p:spPr>
          <a:xfrm>
            <a:off x="1097280" y="1845734"/>
            <a:ext cx="10058400" cy="4484046"/>
          </a:xfrm>
        </p:spPr>
        <p:txBody>
          <a:bodyPr>
            <a:normAutofit/>
          </a:bodyPr>
          <a:lstStyle/>
          <a:p>
            <a:pPr marL="0" indent="0" algn="just">
              <a:buNone/>
            </a:pPr>
            <a:r>
              <a:rPr lang="es-ES" dirty="0">
                <a:solidFill>
                  <a:schemeClr val="tx1"/>
                </a:solidFill>
                <a:latin typeface="Bariol Regular" panose="02000506040000020003" pitchFamily="50" charset="0"/>
              </a:rPr>
              <a:t>DOCUMENTACIÓN A PRESENTAR:</a:t>
            </a:r>
          </a:p>
          <a:p>
            <a:pPr algn="just"/>
            <a:r>
              <a:rPr lang="es-ES" dirty="0">
                <a:solidFill>
                  <a:schemeClr val="tx1"/>
                </a:solidFill>
                <a:latin typeface="Bariol Regular" panose="02000506040000020003" pitchFamily="50" charset="0"/>
              </a:rPr>
              <a:t>1) Formulario EX 25.</a:t>
            </a:r>
          </a:p>
          <a:p>
            <a:pPr algn="just"/>
            <a:r>
              <a:rPr lang="es-ES" dirty="0">
                <a:solidFill>
                  <a:schemeClr val="tx1"/>
                </a:solidFill>
                <a:latin typeface="Bariol Regular" panose="02000506040000020003" pitchFamily="50" charset="0"/>
              </a:rPr>
              <a:t>2) Copia completa del pasaporte, documento de viaje o cédula de inscripción en vigor tanto del menor como del progenitor o tutor solicitante.</a:t>
            </a:r>
          </a:p>
          <a:p>
            <a:pPr algn="just"/>
            <a:r>
              <a:rPr lang="es-ES" dirty="0">
                <a:solidFill>
                  <a:schemeClr val="tx1"/>
                </a:solidFill>
                <a:latin typeface="Bariol Regular" panose="02000506040000020003" pitchFamily="50" charset="0"/>
              </a:rPr>
              <a:t>3) Copia del certificado de nacimiento del menor en España.</a:t>
            </a:r>
          </a:p>
          <a:p>
            <a:pPr algn="just"/>
            <a:r>
              <a:rPr lang="es-ES" dirty="0">
                <a:solidFill>
                  <a:schemeClr val="tx1"/>
                </a:solidFill>
                <a:latin typeface="Bariol Regular" panose="02000506040000020003" pitchFamily="50" charset="0"/>
              </a:rPr>
              <a:t>5) En su caso, documentación acreditación de la escolarización del menor.</a:t>
            </a:r>
          </a:p>
          <a:p>
            <a:pPr algn="just"/>
            <a:r>
              <a:rPr lang="es-ES" dirty="0">
                <a:solidFill>
                  <a:schemeClr val="tx1"/>
                </a:solidFill>
                <a:latin typeface="Bariol Regular" panose="02000506040000020003" pitchFamily="50" charset="0"/>
              </a:rPr>
              <a:t>6) Documentación acreditativa de la permanencia continuada e ininterrumpida de los 2 años del menor en España.</a:t>
            </a:r>
          </a:p>
          <a:p>
            <a:pPr algn="just"/>
            <a:r>
              <a:rPr lang="es-ES" dirty="0">
                <a:solidFill>
                  <a:schemeClr val="tx1"/>
                </a:solidFill>
                <a:latin typeface="Bariol Regular" panose="02000506040000020003" pitchFamily="50" charset="0"/>
              </a:rPr>
              <a:t>7)</a:t>
            </a:r>
            <a:r>
              <a:rPr lang="es-ES" dirty="0"/>
              <a:t> </a:t>
            </a:r>
            <a:r>
              <a:rPr lang="es-ES" dirty="0">
                <a:solidFill>
                  <a:schemeClr val="tx1"/>
                </a:solidFill>
                <a:latin typeface="Bariol Regular" panose="02000506040000020003" pitchFamily="50" charset="0"/>
              </a:rPr>
              <a:t>Documentación acreditativa de la situación de residencia de la persona progenitora: resolución de concesión de autorización de residencia o visado de residencia o Tarjeta de Identidad de Extranjero.</a:t>
            </a:r>
          </a:p>
        </p:txBody>
      </p:sp>
    </p:spTree>
    <p:extLst>
      <p:ext uri="{BB962C8B-B14F-4D97-AF65-F5344CB8AC3E}">
        <p14:creationId xmlns:p14="http://schemas.microsoft.com/office/powerpoint/2010/main" val="228463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991939" cy="1450757"/>
          </a:xfrm>
        </p:spPr>
        <p:txBody>
          <a:bodyPr>
            <a:normAutofit fontScale="90000"/>
          </a:bodyPr>
          <a:lstStyle/>
          <a:p>
            <a:pPr algn="ctr"/>
            <a:r>
              <a:rPr lang="ca-ES" dirty="0">
                <a:solidFill>
                  <a:srgbClr val="D70B37"/>
                </a:solidFill>
                <a:latin typeface="Bariol Regular" panose="02000506040000020003" pitchFamily="50" charset="0"/>
              </a:rPr>
              <a:t>PRINCIPALES VÍAS PARA OBTENER LA RESIDENCIA POR CIRCUNSTANCIAS EXCEPCIONALES</a:t>
            </a:r>
          </a:p>
        </p:txBody>
      </p:sp>
      <p:sp>
        <p:nvSpPr>
          <p:cNvPr id="5" name="Rectángulo 4"/>
          <p:cNvSpPr/>
          <p:nvPr/>
        </p:nvSpPr>
        <p:spPr>
          <a:xfrm>
            <a:off x="1225118" y="2059620"/>
            <a:ext cx="8824404" cy="3956404"/>
          </a:xfrm>
          <a:prstGeom prst="rect">
            <a:avLst/>
          </a:prstGeom>
        </p:spPr>
        <p:txBody>
          <a:bodyPr wrap="square">
            <a:spAutoFit/>
          </a:bodyPr>
          <a:lstStyle/>
          <a:p>
            <a:pPr marL="285750" indent="-285750">
              <a:lnSpc>
                <a:spcPct val="200000"/>
              </a:lnSpc>
              <a:buFontTx/>
              <a:buChar char="-"/>
            </a:pPr>
            <a:r>
              <a:rPr lang="es-ES" sz="1600" dirty="0">
                <a:latin typeface="Bariol Regular" panose="02000506040000020003" pitchFamily="50" charset="0"/>
              </a:rPr>
              <a:t>Arraigo sociolaboral.</a:t>
            </a:r>
          </a:p>
          <a:p>
            <a:pPr marL="285750" indent="-285750">
              <a:lnSpc>
                <a:spcPct val="200000"/>
              </a:lnSpc>
              <a:buFontTx/>
              <a:buChar char="-"/>
            </a:pPr>
            <a:r>
              <a:rPr lang="es-ES" sz="1600" dirty="0">
                <a:latin typeface="Bariol Regular" panose="02000506040000020003" pitchFamily="50" charset="0"/>
              </a:rPr>
              <a:t>Arraigo socioformativo.</a:t>
            </a:r>
          </a:p>
          <a:p>
            <a:pPr marL="285750" indent="-285750">
              <a:lnSpc>
                <a:spcPct val="200000"/>
              </a:lnSpc>
              <a:buFontTx/>
              <a:buChar char="-"/>
            </a:pPr>
            <a:r>
              <a:rPr lang="es-ES" sz="1600" dirty="0">
                <a:latin typeface="Bariol Regular" panose="02000506040000020003" pitchFamily="50" charset="0"/>
              </a:rPr>
              <a:t>Arraigo social.</a:t>
            </a:r>
          </a:p>
          <a:p>
            <a:pPr marL="285750" indent="-285750">
              <a:lnSpc>
                <a:spcPct val="200000"/>
              </a:lnSpc>
              <a:buFontTx/>
              <a:buChar char="-"/>
            </a:pPr>
            <a:r>
              <a:rPr lang="es-ES" sz="1600" dirty="0">
                <a:latin typeface="Bariol Regular" panose="02000506040000020003" pitchFamily="50" charset="0"/>
              </a:rPr>
              <a:t>Arraigo de segunda oportunidad.</a:t>
            </a:r>
          </a:p>
          <a:p>
            <a:pPr marL="285750" indent="-285750">
              <a:lnSpc>
                <a:spcPct val="200000"/>
              </a:lnSpc>
              <a:buFontTx/>
              <a:buChar char="-"/>
            </a:pPr>
            <a:r>
              <a:rPr lang="es-ES" sz="1600" dirty="0">
                <a:latin typeface="Bariol Regular" panose="02000506040000020003" pitchFamily="50" charset="0"/>
              </a:rPr>
              <a:t>Arraigo familiar.</a:t>
            </a:r>
          </a:p>
          <a:p>
            <a:pPr marL="285750" indent="-285750">
              <a:lnSpc>
                <a:spcPct val="200000"/>
              </a:lnSpc>
              <a:buFontTx/>
              <a:buChar char="-"/>
            </a:pPr>
            <a:r>
              <a:rPr lang="es-ES" sz="1600" dirty="0">
                <a:latin typeface="Bariol Regular" panose="02000506040000020003" pitchFamily="50" charset="0"/>
              </a:rPr>
              <a:t>Autorización de residencia temporal de familiares de personas con nacionalidad española.</a:t>
            </a:r>
          </a:p>
          <a:p>
            <a:pPr marL="285750" indent="-285750">
              <a:lnSpc>
                <a:spcPct val="200000"/>
              </a:lnSpc>
              <a:buFontTx/>
              <a:buChar char="-"/>
            </a:pPr>
            <a:endParaRPr lang="es-ES" sz="1600" dirty="0">
              <a:latin typeface="Bariol Regular" panose="02000506040000020003" pitchFamily="50" charset="0"/>
            </a:endParaRPr>
          </a:p>
          <a:p>
            <a:pPr algn="ctr">
              <a:lnSpc>
                <a:spcPct val="200000"/>
              </a:lnSpc>
            </a:pPr>
            <a:r>
              <a:rPr lang="es-ES" sz="1600" b="1" dirty="0">
                <a:latin typeface="Bariol Regular" panose="02000506040000020003" pitchFamily="50" charset="0"/>
              </a:rPr>
              <a:t>TODAS ELLAS AUTORIZAN A TRABAJAR. </a:t>
            </a:r>
            <a:r>
              <a:rPr lang="es-ES" sz="1600" dirty="0">
                <a:latin typeface="Bariol Regular" panose="02000506040000020003" pitchFamily="50" charset="0"/>
              </a:rPr>
              <a:t>	 </a:t>
            </a:r>
          </a:p>
        </p:txBody>
      </p:sp>
    </p:spTree>
    <p:extLst>
      <p:ext uri="{BB962C8B-B14F-4D97-AF65-F5344CB8AC3E}">
        <p14:creationId xmlns:p14="http://schemas.microsoft.com/office/powerpoint/2010/main" val="3460102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SOCIOLABORAL</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4725663"/>
          </a:xfrm>
        </p:spPr>
        <p:txBody>
          <a:bodyPr>
            <a:normAutofit/>
          </a:bodyPr>
          <a:lstStyle/>
          <a:p>
            <a:pPr algn="just">
              <a:lnSpc>
                <a:spcPct val="100000"/>
              </a:lnSpc>
              <a:spcBef>
                <a:spcPts val="600"/>
              </a:spcBef>
              <a:spcAft>
                <a:spcPts val="600"/>
              </a:spcAft>
              <a:buClr>
                <a:srgbClr val="0E594D"/>
              </a:buClr>
              <a:buSzPct val="45000"/>
              <a:buFont typeface="Wingdings" panose="05000000000000000000" pitchFamily="2" charset="2"/>
              <a:buChar char=""/>
              <a:defRPr/>
            </a:pPr>
            <a:r>
              <a:rPr lang="es-ES" altLang="es-ES" dirty="0">
                <a:solidFill>
                  <a:schemeClr val="tx1"/>
                </a:solidFill>
                <a:latin typeface="Bariol Regular" panose="02000506040000020003" pitchFamily="50" charset="0"/>
              </a:rPr>
              <a:t> Acreditar 2 años de residencia en España de forma ininterrumpida (máximo 90 días ausencia fuera de España). Cuando la persona extranjera </a:t>
            </a:r>
            <a:r>
              <a:rPr lang="es-ES" altLang="es-ES" b="1" dirty="0">
                <a:solidFill>
                  <a:schemeClr val="tx1"/>
                </a:solidFill>
                <a:latin typeface="Bariol Regular" panose="02000506040000020003" pitchFamily="50" charset="0"/>
              </a:rPr>
              <a:t>haya sido solicitante de protección internacional</a:t>
            </a:r>
            <a:r>
              <a:rPr lang="es-ES" altLang="es-ES" dirty="0">
                <a:solidFill>
                  <a:schemeClr val="tx1"/>
                </a:solidFill>
                <a:latin typeface="Bariol Regular" panose="02000506040000020003" pitchFamily="50" charset="0"/>
              </a:rPr>
              <a:t>, no será computable el tiempo de permanencia en España durante la tramitación de la solicitud de protección internacional hasta su resolución firme en vía administrativa y, en su caso, judicial. </a:t>
            </a:r>
          </a:p>
          <a:p>
            <a:pPr algn="just">
              <a:lnSpc>
                <a:spcPct val="100000"/>
              </a:lnSpc>
              <a:spcBef>
                <a:spcPts val="600"/>
              </a:spcBef>
              <a:spcAft>
                <a:spcPts val="600"/>
              </a:spcAft>
              <a:buClr>
                <a:srgbClr val="0E594D"/>
              </a:buClr>
              <a:buSzPct val="45000"/>
              <a:buFont typeface="Wingdings" panose="05000000000000000000" pitchFamily="2" charset="2"/>
              <a:buChar char=""/>
            </a:pPr>
            <a:r>
              <a:rPr lang="es-ES" dirty="0">
                <a:solidFill>
                  <a:schemeClr val="tx1"/>
                </a:solidFill>
                <a:latin typeface="Bariol Regular" panose="02000506040000020003" pitchFamily="50" charset="0"/>
              </a:rPr>
              <a:t>Contar con uno o varios contratos de trabajo:</a:t>
            </a:r>
          </a:p>
          <a:p>
            <a:pPr marL="544068" lvl="1" indent="-342900" algn="just">
              <a:lnSpc>
                <a:spcPct val="100000"/>
              </a:lnSpc>
              <a:spcBef>
                <a:spcPts val="600"/>
              </a:spcBef>
              <a:spcAft>
                <a:spcPts val="600"/>
              </a:spcAft>
              <a:buClr>
                <a:srgbClr val="0E594D"/>
              </a:buClr>
              <a:buSzPct val="45000"/>
              <a:buFont typeface="+mj-lt"/>
              <a:buAutoNum type="arabicPeriod"/>
            </a:pPr>
            <a:r>
              <a:rPr lang="es-ES" dirty="0">
                <a:solidFill>
                  <a:schemeClr val="tx1"/>
                </a:solidFill>
                <a:latin typeface="Bariol Regular" panose="02000506040000020003" pitchFamily="50" charset="0"/>
              </a:rPr>
              <a:t> Al menos el SMI o el salario establecido en el convenio colectivo aplicable.</a:t>
            </a:r>
          </a:p>
          <a:p>
            <a:pPr marL="544068" lvl="1" indent="-342900" algn="just">
              <a:lnSpc>
                <a:spcPct val="100000"/>
              </a:lnSpc>
              <a:spcBef>
                <a:spcPts val="600"/>
              </a:spcBef>
              <a:spcAft>
                <a:spcPts val="600"/>
              </a:spcAft>
              <a:buClr>
                <a:srgbClr val="0E594D"/>
              </a:buClr>
              <a:buSzPct val="45000"/>
              <a:buFont typeface="+mj-lt"/>
              <a:buAutoNum type="arabicPeriod"/>
            </a:pPr>
            <a:r>
              <a:rPr lang="es-ES" dirty="0">
                <a:solidFill>
                  <a:schemeClr val="tx1"/>
                </a:solidFill>
                <a:latin typeface="Bariol Regular" panose="02000506040000020003" pitchFamily="50" charset="0"/>
              </a:rPr>
              <a:t>Jornada semanal no inferior a veinte horas en cómputo global. </a:t>
            </a:r>
          </a:p>
          <a:p>
            <a:pPr marL="544068" lvl="1" indent="-342900" algn="just">
              <a:lnSpc>
                <a:spcPct val="100000"/>
              </a:lnSpc>
              <a:spcBef>
                <a:spcPts val="600"/>
              </a:spcBef>
              <a:spcAft>
                <a:spcPts val="600"/>
              </a:spcAft>
              <a:buClr>
                <a:srgbClr val="0E594D"/>
              </a:buClr>
              <a:buSzPct val="45000"/>
              <a:buFont typeface="+mj-lt"/>
              <a:buAutoNum type="arabicPeriod"/>
            </a:pPr>
            <a:r>
              <a:rPr lang="es-ES" dirty="0">
                <a:solidFill>
                  <a:schemeClr val="tx1"/>
                </a:solidFill>
                <a:latin typeface="Bariol Regular" panose="02000506040000020003" pitchFamily="50" charset="0"/>
              </a:rPr>
              <a:t>Podrá aportarse más de un contrato de trabajo en los siguientes supuestos: </a:t>
            </a:r>
          </a:p>
          <a:p>
            <a:pPr lvl="2" algn="just">
              <a:lnSpc>
                <a:spcPct val="100000"/>
              </a:lnSpc>
              <a:spcBef>
                <a:spcPts val="600"/>
              </a:spcBef>
              <a:spcAft>
                <a:spcPts val="600"/>
              </a:spcAft>
              <a:buClr>
                <a:srgbClr val="0E594D"/>
              </a:buClr>
              <a:buSzPct val="45000"/>
              <a:buFont typeface="Wingdings" panose="05000000000000000000" pitchFamily="2" charset="2"/>
              <a:buChar char="q"/>
            </a:pPr>
            <a:r>
              <a:rPr lang="es-ES" dirty="0">
                <a:solidFill>
                  <a:schemeClr val="tx1"/>
                </a:solidFill>
                <a:latin typeface="Bariol Regular" panose="02000506040000020003" pitchFamily="50" charset="0"/>
              </a:rPr>
              <a:t>En el caso de la realización de trabajos de naturaleza estacional o vinculados a actividades productivas de temporada se podrán presentar dos o más contratos, con distintos empleadores y concatenados. </a:t>
            </a:r>
          </a:p>
          <a:p>
            <a:pPr lvl="2" algn="just">
              <a:lnSpc>
                <a:spcPct val="100000"/>
              </a:lnSpc>
              <a:spcBef>
                <a:spcPts val="600"/>
              </a:spcBef>
              <a:spcAft>
                <a:spcPts val="600"/>
              </a:spcAft>
              <a:buClr>
                <a:srgbClr val="0E594D"/>
              </a:buClr>
              <a:buSzPct val="45000"/>
              <a:buFont typeface="Wingdings" panose="05000000000000000000" pitchFamily="2" charset="2"/>
              <a:buChar char="q"/>
            </a:pPr>
            <a:r>
              <a:rPr lang="es-ES" dirty="0">
                <a:solidFill>
                  <a:schemeClr val="tx1"/>
                </a:solidFill>
                <a:latin typeface="Bariol Regular" panose="02000506040000020003" pitchFamily="50" charset="0"/>
              </a:rPr>
              <a:t>En el caso de desarrollo de actividades en una misma o distinta ocupación, trabajando parcialmente y de manera simultánea para más de un empleador.</a:t>
            </a:r>
            <a:endParaRPr lang="es-ES" altLang="es-ES" dirty="0">
              <a:solidFill>
                <a:schemeClr val="tx1"/>
              </a:solidFill>
              <a:latin typeface="Bariol Regular" panose="02000506040000020003" pitchFamily="50" charset="0"/>
            </a:endParaRPr>
          </a:p>
          <a:p>
            <a:pPr marL="0" indent="0">
              <a:buNone/>
            </a:pPr>
            <a:endParaRPr lang="es-ES" dirty="0"/>
          </a:p>
        </p:txBody>
      </p:sp>
    </p:spTree>
    <p:extLst>
      <p:ext uri="{BB962C8B-B14F-4D97-AF65-F5344CB8AC3E}">
        <p14:creationId xmlns:p14="http://schemas.microsoft.com/office/powerpoint/2010/main" val="1233126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SOCIOLABORAL</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4"/>
            <a:ext cx="10058400" cy="4510678"/>
          </a:xfrm>
        </p:spPr>
        <p:txBody>
          <a:bodyPr>
            <a:normAutofit/>
          </a:bodyPr>
          <a:lstStyle/>
          <a:p>
            <a:pPr marL="0" indent="0" algn="just">
              <a:buNone/>
            </a:pPr>
            <a:r>
              <a:rPr lang="es-ES" dirty="0">
                <a:solidFill>
                  <a:schemeClr val="tx1"/>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EX10.</a:t>
            </a:r>
          </a:p>
          <a:p>
            <a:pPr marL="457200" indent="-457200" algn="just">
              <a:buFont typeface="+mj-lt"/>
              <a:buAutoNum type="arabicPeriod"/>
            </a:pPr>
            <a:r>
              <a:rPr lang="es-ES" dirty="0">
                <a:solidFill>
                  <a:schemeClr val="tx1"/>
                </a:solidFill>
                <a:latin typeface="Bariol Regular" panose="02000506040000020003" pitchFamily="50" charset="0"/>
              </a:rPr>
              <a:t>Copia completa del pasaporte. </a:t>
            </a:r>
          </a:p>
          <a:p>
            <a:pPr marL="457200" indent="-457200" algn="just">
              <a:buFont typeface="+mj-lt"/>
              <a:buAutoNum type="arabicPeriod"/>
            </a:pPr>
            <a:r>
              <a:rPr lang="es-ES" dirty="0">
                <a:solidFill>
                  <a:schemeClr val="tx1"/>
                </a:solidFill>
                <a:latin typeface="Bariol Regular" panose="02000506040000020003" pitchFamily="50" charset="0"/>
              </a:rPr>
              <a:t>Justificante que demuestre los 2 años de residencia en España (empadronamiento).</a:t>
            </a:r>
          </a:p>
          <a:p>
            <a:pPr marL="457200" indent="-457200" algn="just">
              <a:buFont typeface="+mj-lt"/>
              <a:buAutoNum type="arabicPeriod"/>
            </a:pPr>
            <a:r>
              <a:rPr lang="es-ES" dirty="0">
                <a:solidFill>
                  <a:schemeClr val="tx1"/>
                </a:solidFill>
                <a:latin typeface="Bariol Regular" panose="02000506040000020003" pitchFamily="50" charset="0"/>
              </a:rPr>
              <a:t>Certificado de antecedentes penales del país de origen (legalizado y traducido). </a:t>
            </a:r>
          </a:p>
          <a:p>
            <a:pPr marL="457200" indent="-457200" algn="just">
              <a:buFont typeface="+mj-lt"/>
              <a:buAutoNum type="arabicPeriod"/>
            </a:pPr>
            <a:r>
              <a:rPr lang="es-ES" dirty="0">
                <a:solidFill>
                  <a:schemeClr val="tx1"/>
                </a:solidFill>
                <a:latin typeface="Bariol Regular" panose="02000506040000020003" pitchFamily="50" charset="0"/>
              </a:rPr>
              <a:t>Contrato de trabajo: </a:t>
            </a:r>
          </a:p>
          <a:p>
            <a:pPr marL="749808" lvl="1" indent="-457200" algn="just"/>
            <a:r>
              <a:rPr lang="es-ES" dirty="0">
                <a:solidFill>
                  <a:schemeClr val="tx1"/>
                </a:solidFill>
                <a:latin typeface="Bariol Regular" panose="02000506040000020003" pitchFamily="50" charset="0"/>
              </a:rPr>
              <a:t>20h-40h semanales.</a:t>
            </a:r>
          </a:p>
          <a:p>
            <a:pPr marL="749808" lvl="1" indent="-457200" algn="just"/>
            <a:r>
              <a:rPr lang="es-ES" dirty="0">
                <a:solidFill>
                  <a:schemeClr val="tx1"/>
                </a:solidFill>
                <a:latin typeface="Bariol Regular" panose="02000506040000020003" pitchFamily="50" charset="0"/>
              </a:rPr>
              <a:t>Fijo, fijo-discontinuo, temporal de más de 90 días. </a:t>
            </a:r>
          </a:p>
          <a:p>
            <a:pPr marL="457200" indent="-457200" algn="just">
              <a:buFont typeface="+mj-lt"/>
              <a:buAutoNum type="arabicPeriod"/>
            </a:pPr>
            <a:r>
              <a:rPr lang="es-ES" dirty="0">
                <a:solidFill>
                  <a:schemeClr val="tx1"/>
                </a:solidFill>
                <a:latin typeface="Bariol Regular" panose="02000506040000020003" pitchFamily="50" charset="0"/>
              </a:rPr>
              <a:t>Documentos del empleador:</a:t>
            </a:r>
          </a:p>
          <a:p>
            <a:pPr marL="749808" lvl="1" indent="-457200" algn="just"/>
            <a:r>
              <a:rPr lang="es-ES" dirty="0">
                <a:solidFill>
                  <a:schemeClr val="tx1"/>
                </a:solidFill>
                <a:latin typeface="Bariol Regular" panose="02000506040000020003" pitchFamily="50" charset="0"/>
              </a:rPr>
              <a:t>Copia del NIF-CIF y estatutos de la sociedad. </a:t>
            </a:r>
          </a:p>
          <a:p>
            <a:pPr marL="749808" lvl="1" indent="-457200" algn="just"/>
            <a:r>
              <a:rPr lang="es-ES" dirty="0">
                <a:solidFill>
                  <a:schemeClr val="tx1"/>
                </a:solidFill>
                <a:latin typeface="Bariol Regular" panose="02000506040000020003" pitchFamily="50" charset="0"/>
              </a:rPr>
              <a:t>Declaración del IRPF, IVA,..</a:t>
            </a:r>
          </a:p>
          <a:p>
            <a:pPr marL="457200" indent="-457200" algn="just">
              <a:buFont typeface="+mj-lt"/>
              <a:buAutoNum type="arabicPeriod"/>
            </a:pPr>
            <a:endParaRPr lang="es-ES" dirty="0"/>
          </a:p>
          <a:p>
            <a:pPr marL="457200" indent="-457200" algn="just">
              <a:buFont typeface="+mj-lt"/>
              <a:buAutoNum type="arabicPeriod"/>
            </a:pPr>
            <a:endParaRPr lang="es-ES" dirty="0"/>
          </a:p>
        </p:txBody>
      </p:sp>
    </p:spTree>
    <p:extLst>
      <p:ext uri="{BB962C8B-B14F-4D97-AF65-F5344CB8AC3E}">
        <p14:creationId xmlns:p14="http://schemas.microsoft.com/office/powerpoint/2010/main" val="73190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a:xfrm>
            <a:off x="1097280" y="286603"/>
            <a:ext cx="10058400" cy="1053099"/>
          </a:xfrm>
        </p:spPr>
        <p:txBody>
          <a:bodyPr/>
          <a:lstStyle/>
          <a:p>
            <a:pPr algn="ctr"/>
            <a:r>
              <a:rPr lang="ca-ES" dirty="0">
                <a:solidFill>
                  <a:srgbClr val="D70B37"/>
                </a:solidFill>
                <a:latin typeface="Bariol Regular" panose="02000506040000020003" pitchFamily="50" charset="0"/>
              </a:rPr>
              <a:t>ARRAIGO SOCIOFORMATIVO</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923278" y="1775534"/>
            <a:ext cx="10232403" cy="4474346"/>
          </a:xfrm>
        </p:spPr>
        <p:txBody>
          <a:bodyPr>
            <a:normAutofit/>
          </a:bodyPr>
          <a:lstStyle/>
          <a:p>
            <a:pPr algn="just">
              <a:lnSpc>
                <a:spcPct val="100000"/>
              </a:lnSpc>
              <a:spcBef>
                <a:spcPts val="600"/>
              </a:spcBef>
              <a:spcAft>
                <a:spcPts val="600"/>
              </a:spcAft>
              <a:buClr>
                <a:srgbClr val="0E594D"/>
              </a:buClr>
              <a:buSzPct val="45000"/>
              <a:buFont typeface="Wingdings" panose="05000000000000000000" pitchFamily="2" charset="2"/>
              <a:buChar char=""/>
              <a:defRPr/>
            </a:pPr>
            <a:r>
              <a:rPr lang="es-ES" altLang="es-ES" dirty="0">
                <a:solidFill>
                  <a:schemeClr val="tx1"/>
                </a:solidFill>
                <a:latin typeface="Bariol Regular" panose="02000506040000020003" pitchFamily="50" charset="0"/>
              </a:rPr>
              <a:t>Acreditar 2 años de residencia en España de forma ininterrumpida (máximo 90 días ausencia fuera de España). Cuando la persona extranjera </a:t>
            </a:r>
            <a:r>
              <a:rPr lang="es-ES" altLang="es-ES" b="1" dirty="0">
                <a:solidFill>
                  <a:schemeClr val="tx1"/>
                </a:solidFill>
                <a:latin typeface="Bariol Regular" panose="02000506040000020003" pitchFamily="50" charset="0"/>
              </a:rPr>
              <a:t>haya sido solicitante de protección internacional</a:t>
            </a:r>
            <a:r>
              <a:rPr lang="es-ES" altLang="es-ES" dirty="0">
                <a:solidFill>
                  <a:schemeClr val="tx1"/>
                </a:solidFill>
                <a:latin typeface="Bariol Regular" panose="02000506040000020003" pitchFamily="50" charset="0"/>
              </a:rPr>
              <a:t>, no será computable el tiempo de permanencia en España durante la tramitación de la solicitud de protección internacional hasta su resolución firme en vía administrativa y, en su caso, judicial. </a:t>
            </a:r>
          </a:p>
          <a:p>
            <a:pPr algn="just">
              <a:lnSpc>
                <a:spcPct val="100000"/>
              </a:lnSpc>
              <a:spcBef>
                <a:spcPts val="600"/>
              </a:spcBef>
              <a:spcAft>
                <a:spcPts val="600"/>
              </a:spcAft>
              <a:buClr>
                <a:srgbClr val="0E594D"/>
              </a:buClr>
              <a:buSzPct val="45000"/>
              <a:buFont typeface="Wingdings" panose="05000000000000000000" pitchFamily="2" charset="2"/>
              <a:buChar char=""/>
              <a:defRPr/>
            </a:pPr>
            <a:r>
              <a:rPr lang="es-ES" dirty="0">
                <a:solidFill>
                  <a:schemeClr val="tx1"/>
                </a:solidFill>
                <a:latin typeface="Bariol Regular" panose="02000506040000020003" pitchFamily="50" charset="0"/>
              </a:rPr>
              <a:t>Estar matriculado o estar cursando alguna de las siguientes formaciones:</a:t>
            </a:r>
          </a:p>
          <a:p>
            <a:pPr marL="544068" lvl="1" indent="-342900" algn="just">
              <a:lnSpc>
                <a:spcPct val="100000"/>
              </a:lnSpc>
              <a:spcBef>
                <a:spcPts val="600"/>
              </a:spcBef>
              <a:spcAft>
                <a:spcPts val="600"/>
              </a:spcAft>
              <a:buClr>
                <a:srgbClr val="0E594D"/>
              </a:buClr>
              <a:buSzPct val="45000"/>
              <a:buFont typeface="+mj-lt"/>
              <a:buAutoNum type="arabicPeriod"/>
              <a:defRPr/>
            </a:pPr>
            <a:r>
              <a:rPr lang="es-ES" dirty="0">
                <a:solidFill>
                  <a:schemeClr val="tx1"/>
                </a:solidFill>
                <a:latin typeface="Bariol Regular" panose="02000506040000020003" pitchFamily="50" charset="0"/>
              </a:rPr>
              <a:t>Estudios de educación secundaria postobligatoria en un centro de enseñanza autorizado en España.</a:t>
            </a:r>
          </a:p>
          <a:p>
            <a:pPr marL="544068" lvl="1" indent="-342900" algn="just">
              <a:lnSpc>
                <a:spcPct val="100000"/>
              </a:lnSpc>
              <a:spcBef>
                <a:spcPts val="600"/>
              </a:spcBef>
              <a:spcAft>
                <a:spcPts val="600"/>
              </a:spcAft>
              <a:buClr>
                <a:srgbClr val="0E594D"/>
              </a:buClr>
              <a:buSzPct val="45000"/>
              <a:buFont typeface="+mj-lt"/>
              <a:buAutoNum type="arabicPeriod"/>
              <a:defRPr/>
            </a:pPr>
            <a:r>
              <a:rPr lang="es-ES" dirty="0">
                <a:solidFill>
                  <a:schemeClr val="tx1"/>
                </a:solidFill>
                <a:latin typeface="Bariol Regular" panose="02000506040000020003" pitchFamily="50" charset="0"/>
              </a:rPr>
              <a:t>Formación completa en un centro de enseñanza autorizado en España, conducente a la obtención de certificados profesionales o aptitud técnica o habilitación profesional necesaria para el ejercicio de una ocupación específica y orientada al desempeño de ocupaciones incluidas en el Catálogo de ocupaciones de difícil cobertura.</a:t>
            </a:r>
          </a:p>
          <a:p>
            <a:pPr marL="544068" lvl="1" indent="-342900" algn="just">
              <a:lnSpc>
                <a:spcPct val="100000"/>
              </a:lnSpc>
              <a:spcBef>
                <a:spcPts val="600"/>
              </a:spcBef>
              <a:spcAft>
                <a:spcPts val="600"/>
              </a:spcAft>
              <a:buClr>
                <a:srgbClr val="0E594D"/>
              </a:buClr>
              <a:buSzPct val="45000"/>
              <a:buFont typeface="+mj-lt"/>
              <a:buAutoNum type="arabicPeriod"/>
              <a:defRPr/>
            </a:pPr>
            <a:r>
              <a:rPr lang="es-ES" dirty="0">
                <a:solidFill>
                  <a:schemeClr val="tx1"/>
                </a:solidFill>
                <a:latin typeface="Bariol Regular" panose="02000506040000020003" pitchFamily="50" charset="0"/>
              </a:rPr>
              <a:t>Realizar una formación promovida por los Servicios Públicos de Empleo en España. </a:t>
            </a:r>
          </a:p>
          <a:p>
            <a:pPr algn="just">
              <a:lnSpc>
                <a:spcPct val="100000"/>
              </a:lnSpc>
              <a:spcBef>
                <a:spcPts val="600"/>
              </a:spcBef>
              <a:spcAft>
                <a:spcPts val="600"/>
              </a:spcAft>
              <a:buClr>
                <a:srgbClr val="0E594D"/>
              </a:buClr>
              <a:buSzPct val="45000"/>
              <a:buFont typeface="Arial" panose="020B0604020202020204" pitchFamily="34" charset="0"/>
              <a:buChar char="•"/>
              <a:defRPr/>
            </a:pPr>
            <a:r>
              <a:rPr lang="es-ES" dirty="0">
                <a:solidFill>
                  <a:schemeClr val="tx1"/>
                </a:solidFill>
                <a:latin typeface="Bariol Regular" panose="02000506040000020003" pitchFamily="50" charset="0"/>
              </a:rPr>
              <a:t>Junto a los anteriores requisitos se exigirá un informe de integración social en España. </a:t>
            </a:r>
            <a:endParaRPr lang="es-ES" altLang="es-ES" dirty="0">
              <a:solidFill>
                <a:schemeClr val="tx1"/>
              </a:solidFill>
              <a:latin typeface="Bariol Regular" panose="02000506040000020003" pitchFamily="50" charset="0"/>
            </a:endParaRPr>
          </a:p>
        </p:txBody>
      </p:sp>
    </p:spTree>
    <p:extLst>
      <p:ext uri="{BB962C8B-B14F-4D97-AF65-F5344CB8AC3E}">
        <p14:creationId xmlns:p14="http://schemas.microsoft.com/office/powerpoint/2010/main" val="395230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SOCIOFORMATIVO</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3"/>
            <a:ext cx="10058400" cy="4581699"/>
          </a:xfrm>
        </p:spPr>
        <p:txBody>
          <a:bodyPr>
            <a:normAutofit lnSpcReduction="10000"/>
          </a:bodyPr>
          <a:lstStyle/>
          <a:p>
            <a:pPr marL="0" indent="0" algn="just">
              <a:buNone/>
            </a:pPr>
            <a:r>
              <a:rPr lang="es-ES" dirty="0">
                <a:solidFill>
                  <a:schemeClr val="tx1">
                    <a:lumMod val="85000"/>
                    <a:lumOff val="15000"/>
                  </a:schemeClr>
                </a:solidFill>
                <a:latin typeface="Bariol Regular" panose="02000506040000020003" pitchFamily="50" charset="0"/>
              </a:rPr>
              <a:t>DOCUMENTACIÓN A PRESENTAR:</a:t>
            </a:r>
          </a:p>
          <a:p>
            <a:pPr marL="457200" indent="-457200" algn="just">
              <a:buFont typeface="+mj-lt"/>
              <a:buAutoNum type="arabicPeriod"/>
            </a:pPr>
            <a:r>
              <a:rPr lang="es-ES" dirty="0">
                <a:solidFill>
                  <a:schemeClr val="tx1"/>
                </a:solidFill>
                <a:latin typeface="Bariol Regular" panose="02000506040000020003" pitchFamily="50" charset="0"/>
              </a:rPr>
              <a:t>Formulario EX10.</a:t>
            </a:r>
          </a:p>
          <a:p>
            <a:pPr marL="457200" indent="-457200" algn="just">
              <a:buFont typeface="+mj-lt"/>
              <a:buAutoNum type="arabicPeriod"/>
            </a:pPr>
            <a:r>
              <a:rPr lang="es-ES" dirty="0">
                <a:solidFill>
                  <a:schemeClr val="tx1"/>
                </a:solidFill>
                <a:latin typeface="Bariol Regular" panose="02000506040000020003" pitchFamily="50" charset="0"/>
              </a:rPr>
              <a:t>Copia completa del pasaporte. </a:t>
            </a:r>
          </a:p>
          <a:p>
            <a:pPr marL="457200" indent="-457200" algn="just">
              <a:buFont typeface="+mj-lt"/>
              <a:buAutoNum type="arabicPeriod"/>
            </a:pPr>
            <a:r>
              <a:rPr lang="es-ES" dirty="0">
                <a:solidFill>
                  <a:schemeClr val="tx1"/>
                </a:solidFill>
                <a:latin typeface="Bariol Regular" panose="02000506040000020003" pitchFamily="50" charset="0"/>
              </a:rPr>
              <a:t>Justificante que demuestre los 2 años de residencia en España (empadronamiento).</a:t>
            </a:r>
          </a:p>
          <a:p>
            <a:pPr marL="457200" indent="-457200" algn="just">
              <a:buFont typeface="+mj-lt"/>
              <a:buAutoNum type="arabicPeriod"/>
            </a:pPr>
            <a:r>
              <a:rPr lang="es-ES" dirty="0">
                <a:solidFill>
                  <a:schemeClr val="tx1"/>
                </a:solidFill>
                <a:latin typeface="Bariol Regular" panose="02000506040000020003" pitchFamily="50" charset="0"/>
              </a:rPr>
              <a:t>Certificado de antecedentes penales del país de origen (legalizado y traducido). </a:t>
            </a:r>
          </a:p>
          <a:p>
            <a:pPr marL="457200" indent="-457200" algn="just">
              <a:buFont typeface="+mj-lt"/>
              <a:buAutoNum type="arabicPeriod"/>
            </a:pPr>
            <a:r>
              <a:rPr lang="es-ES" dirty="0">
                <a:solidFill>
                  <a:schemeClr val="tx1"/>
                </a:solidFill>
                <a:latin typeface="Bariol Regular" panose="02000506040000020003" pitchFamily="50" charset="0"/>
              </a:rPr>
              <a:t>Informe de esfuerzo de integración social emitido por la Comunidad Autónoma del domicilio habitual del solicitante. </a:t>
            </a:r>
          </a:p>
          <a:p>
            <a:pPr marL="457200" indent="-457200" algn="just">
              <a:buFont typeface="+mj-lt"/>
              <a:buAutoNum type="arabicPeriod"/>
            </a:pPr>
            <a:r>
              <a:rPr lang="es-ES" dirty="0">
                <a:solidFill>
                  <a:schemeClr val="tx1"/>
                </a:solidFill>
                <a:latin typeface="Bariol Regular" panose="02000506040000020003" pitchFamily="50" charset="0"/>
              </a:rPr>
              <a:t>Compromiso de realización de la formación, reflejado en el modelo oficial de solicitud o en manifestación por escrito.</a:t>
            </a:r>
          </a:p>
          <a:p>
            <a:pPr marL="0" indent="0" algn="just">
              <a:buNone/>
            </a:pPr>
            <a:r>
              <a:rPr lang="es-ES" b="1" dirty="0">
                <a:solidFill>
                  <a:schemeClr val="tx1"/>
                </a:solidFill>
                <a:latin typeface="Bariol Regular" panose="02000506040000020003" pitchFamily="50" charset="0"/>
              </a:rPr>
              <a:t>Acreditación de la matriculación: la persona solicitante en un plazo de tres meses desde la notificación de la resolución de concesión de la autorización deberá aportar acreditación de la matriculación. En caso contrario, la Oficina de Extranjería podrá extinguir dicha autorización. </a:t>
            </a:r>
          </a:p>
          <a:p>
            <a:pPr marL="457200" indent="-457200" algn="just">
              <a:buFont typeface="+mj-lt"/>
              <a:buAutoNum type="arabicPeriod"/>
            </a:pPr>
            <a:endParaRPr lang="es-ES" dirty="0">
              <a:solidFill>
                <a:schemeClr val="tx1">
                  <a:lumMod val="85000"/>
                  <a:lumOff val="15000"/>
                </a:schemeClr>
              </a:solidFill>
              <a:latin typeface="Bariol Regular" panose="02000506040000020003" pitchFamily="50" charset="0"/>
            </a:endParaRPr>
          </a:p>
          <a:p>
            <a:pPr marL="749808" lvl="1" indent="-457200"/>
            <a:endParaRPr lang="es-ES" dirty="0"/>
          </a:p>
          <a:p>
            <a:pPr marL="457200" indent="-457200">
              <a:buFont typeface="+mj-lt"/>
              <a:buAutoNum type="arabicPeriod"/>
            </a:pPr>
            <a:endParaRPr lang="es-ES" dirty="0"/>
          </a:p>
          <a:p>
            <a:pPr marL="457200" indent="-457200">
              <a:buFont typeface="+mj-lt"/>
              <a:buAutoNum type="arabicPeriod"/>
            </a:pPr>
            <a:endParaRPr lang="es-ES" dirty="0"/>
          </a:p>
        </p:txBody>
      </p:sp>
    </p:spTree>
    <p:extLst>
      <p:ext uri="{BB962C8B-B14F-4D97-AF65-F5344CB8AC3E}">
        <p14:creationId xmlns:p14="http://schemas.microsoft.com/office/powerpoint/2010/main" val="334445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79E26-E966-4955-A76E-3D58F0480FAF}"/>
              </a:ext>
            </a:extLst>
          </p:cNvPr>
          <p:cNvSpPr>
            <a:spLocks noGrp="1"/>
          </p:cNvSpPr>
          <p:nvPr>
            <p:ph type="title"/>
          </p:nvPr>
        </p:nvSpPr>
        <p:spPr/>
        <p:txBody>
          <a:bodyPr/>
          <a:lstStyle/>
          <a:p>
            <a:pPr algn="ctr"/>
            <a:r>
              <a:rPr lang="ca-ES" dirty="0">
                <a:solidFill>
                  <a:srgbClr val="D70B37"/>
                </a:solidFill>
                <a:latin typeface="Bariol Regular" panose="02000506040000020003" pitchFamily="50" charset="0"/>
              </a:rPr>
              <a:t>ARRAIGO SOCIAL</a:t>
            </a:r>
          </a:p>
        </p:txBody>
      </p:sp>
      <p:sp>
        <p:nvSpPr>
          <p:cNvPr id="3" name="Marcador de contenido 2">
            <a:extLst>
              <a:ext uri="{FF2B5EF4-FFF2-40B4-BE49-F238E27FC236}">
                <a16:creationId xmlns:a16="http://schemas.microsoft.com/office/drawing/2014/main" id="{0B4A7A4D-1B36-44CD-A343-75AE383D70C3}"/>
              </a:ext>
            </a:extLst>
          </p:cNvPr>
          <p:cNvSpPr>
            <a:spLocks noGrp="1"/>
          </p:cNvSpPr>
          <p:nvPr>
            <p:ph idx="1"/>
          </p:nvPr>
        </p:nvSpPr>
        <p:spPr>
          <a:xfrm>
            <a:off x="1097280" y="1845734"/>
            <a:ext cx="10058400" cy="4226592"/>
          </a:xfrm>
        </p:spPr>
        <p:txBody>
          <a:bodyPr>
            <a:normAutofit fontScale="85000" lnSpcReduction="20000"/>
          </a:bodyPr>
          <a:lstStyle/>
          <a:p>
            <a:pPr algn="just">
              <a:lnSpc>
                <a:spcPct val="120000"/>
              </a:lnSpc>
              <a:spcBef>
                <a:spcPts val="600"/>
              </a:spcBef>
              <a:spcAft>
                <a:spcPts val="1400"/>
              </a:spcAft>
              <a:buClr>
                <a:srgbClr val="0E594D"/>
              </a:buClr>
              <a:buSzPct val="45000"/>
              <a:buFont typeface="Wingdings" panose="05000000000000000000" pitchFamily="2" charset="2"/>
              <a:buChar char=""/>
              <a:defRPr/>
            </a:pPr>
            <a:r>
              <a:rPr lang="es-ES" altLang="es-ES" dirty="0">
                <a:solidFill>
                  <a:schemeClr val="tx1"/>
                </a:solidFill>
                <a:latin typeface="Bariol Regular" panose="02000506040000020003" pitchFamily="50" charset="0"/>
              </a:rPr>
              <a:t>Acreditar 2 años de residencia en España de forma ininterrumpida (máximo 90 días ausencia fuera de España). Cuando la persona extranjera </a:t>
            </a:r>
            <a:r>
              <a:rPr lang="es-ES" altLang="es-ES" b="1" dirty="0">
                <a:solidFill>
                  <a:schemeClr val="tx1"/>
                </a:solidFill>
                <a:latin typeface="Bariol Regular" panose="02000506040000020003" pitchFamily="50" charset="0"/>
              </a:rPr>
              <a:t>haya sido solicitante de protección internacional</a:t>
            </a:r>
            <a:r>
              <a:rPr lang="es-ES" altLang="es-ES" dirty="0">
                <a:solidFill>
                  <a:schemeClr val="tx1"/>
                </a:solidFill>
                <a:latin typeface="Bariol Regular" panose="02000506040000020003" pitchFamily="50" charset="0"/>
              </a:rPr>
              <a:t>, no será computable el tiempo de permanencia en España durante la tramitación de la solicitud de protección internacional hasta su resolución firme en vía administrativa y, en su caso, judicial. Tener vínculos familiares con residente legal o demostrar integración social con informe de arraigo social.</a:t>
            </a:r>
          </a:p>
          <a:p>
            <a:pPr algn="just">
              <a:lnSpc>
                <a:spcPct val="120000"/>
              </a:lnSpc>
              <a:spcBef>
                <a:spcPts val="600"/>
              </a:spcBef>
              <a:spcAft>
                <a:spcPts val="1400"/>
              </a:spcAft>
              <a:buClr>
                <a:srgbClr val="0E594D"/>
              </a:buClr>
              <a:buSzPct val="45000"/>
              <a:buFont typeface="Wingdings" panose="05000000000000000000" pitchFamily="2" charset="2"/>
              <a:buChar char=""/>
              <a:defRPr/>
            </a:pPr>
            <a:r>
              <a:rPr lang="es-ES" altLang="es-ES" dirty="0">
                <a:solidFill>
                  <a:schemeClr val="tx1"/>
                </a:solidFill>
                <a:latin typeface="Bariol Regular" panose="02000506040000020003" pitchFamily="50" charset="0"/>
              </a:rPr>
              <a:t> </a:t>
            </a:r>
            <a:r>
              <a:rPr lang="es-ES" dirty="0">
                <a:solidFill>
                  <a:schemeClr val="tx1"/>
                </a:solidFill>
                <a:latin typeface="Bariol Regular" panose="02000506040000020003" pitchFamily="50" charset="0"/>
              </a:rPr>
              <a:t>Tener vínculos familiares con otras personas extranjeras titulares de una autorización de residencia (cónyuge o pareja de hecho registrada y familiares en primer grado en línea directa).</a:t>
            </a:r>
          </a:p>
          <a:p>
            <a:pPr algn="just">
              <a:lnSpc>
                <a:spcPct val="120000"/>
              </a:lnSpc>
              <a:spcBef>
                <a:spcPts val="600"/>
              </a:spcBef>
              <a:spcAft>
                <a:spcPts val="1400"/>
              </a:spcAft>
              <a:buClr>
                <a:srgbClr val="0E594D"/>
              </a:buClr>
              <a:buSzPct val="45000"/>
              <a:buFont typeface="Wingdings" panose="05000000000000000000" pitchFamily="2" charset="2"/>
              <a:buChar char=""/>
              <a:defRPr/>
            </a:pPr>
            <a:r>
              <a:rPr lang="es-ES" dirty="0">
                <a:solidFill>
                  <a:schemeClr val="tx1"/>
                </a:solidFill>
                <a:latin typeface="Bariol Regular" panose="02000506040000020003" pitchFamily="50" charset="0"/>
              </a:rPr>
              <a:t>Disponer de medios económicos suficientes para su mantenimiento. En todo caso, se deberá alcanzar, al menos, el 100 % del IPREM para el mantenimiento del familiar que vaya a solicitar el arraigo. Por tanto, deberá acreditarse 100% por el familiar con residencia legal, respecto al que se acredite el vínculo y 100% para el solicitante del arraigo, en total un 200% del IPREM. Los medios económicos deberán estar disponibles en España y procederán de los familiares mencionados. Si se cumplen los requisitos del artículo 84, se podrá alegar que los medios proceden de una actividad por cuenta propia.</a:t>
            </a:r>
            <a:endParaRPr lang="es-ES" altLang="es-ES" dirty="0">
              <a:solidFill>
                <a:schemeClr val="tx1"/>
              </a:solidFill>
              <a:latin typeface="Bariol Regular" panose="02000506040000020003" pitchFamily="50" charset="0"/>
            </a:endParaRPr>
          </a:p>
          <a:p>
            <a:pPr algn="just">
              <a:lnSpc>
                <a:spcPct val="120000"/>
              </a:lnSpc>
              <a:spcBef>
                <a:spcPts val="600"/>
              </a:spcBef>
              <a:spcAft>
                <a:spcPts val="1400"/>
              </a:spcAft>
              <a:buClr>
                <a:srgbClr val="0E594D"/>
              </a:buClr>
              <a:buSzPct val="45000"/>
              <a:buFont typeface="Wingdings" panose="05000000000000000000" pitchFamily="2" charset="2"/>
              <a:buChar char=""/>
              <a:defRPr/>
            </a:pPr>
            <a:endParaRPr lang="es-ES" altLang="es-ES" dirty="0">
              <a:solidFill>
                <a:schemeClr val="tx1">
                  <a:lumMod val="85000"/>
                  <a:lumOff val="15000"/>
                </a:schemeClr>
              </a:solidFill>
              <a:latin typeface="Bariol Regular" panose="02000506040000020003" pitchFamily="50" charset="0"/>
            </a:endParaRPr>
          </a:p>
          <a:p>
            <a:pPr algn="just">
              <a:lnSpc>
                <a:spcPct val="120000"/>
              </a:lnSpc>
              <a:spcBef>
                <a:spcPts val="600"/>
              </a:spcBef>
              <a:spcAft>
                <a:spcPts val="1400"/>
              </a:spcAft>
              <a:buClr>
                <a:srgbClr val="0E594D"/>
              </a:buClr>
              <a:buSzPct val="45000"/>
              <a:buFont typeface="Wingdings" panose="05000000000000000000" pitchFamily="2" charset="2"/>
              <a:buChar char=""/>
              <a:defRPr/>
            </a:pPr>
            <a:endParaRPr lang="es-ES" altLang="es-ES" dirty="0">
              <a:solidFill>
                <a:schemeClr val="tx1">
                  <a:lumMod val="85000"/>
                  <a:lumOff val="15000"/>
                </a:schemeClr>
              </a:solidFill>
              <a:latin typeface="Bariol Regular" panose="02000506040000020003" pitchFamily="50" charset="0"/>
            </a:endParaRPr>
          </a:p>
          <a:p>
            <a:pPr marL="0" indent="0">
              <a:buNone/>
            </a:pPr>
            <a:endParaRPr lang="es-ES" dirty="0"/>
          </a:p>
        </p:txBody>
      </p:sp>
    </p:spTree>
    <p:extLst>
      <p:ext uri="{BB962C8B-B14F-4D97-AF65-F5344CB8AC3E}">
        <p14:creationId xmlns:p14="http://schemas.microsoft.com/office/powerpoint/2010/main" val="601878726"/>
      </p:ext>
    </p:extLst>
  </p:cSld>
  <p:clrMapOvr>
    <a:masterClrMapping/>
  </p:clrMapOvr>
</p:sld>
</file>

<file path=ppt/theme/theme1.xml><?xml version="1.0" encoding="utf-8"?>
<a:theme xmlns:a="http://schemas.openxmlformats.org/drawingml/2006/main" name="Retrospección">
  <a:themeElements>
    <a:clrScheme name="Personalizado 1">
      <a:dk1>
        <a:srgbClr val="000000"/>
      </a:dk1>
      <a:lt1>
        <a:sysClr val="window" lastClr="FFFFFF"/>
      </a:lt1>
      <a:dk2>
        <a:srgbClr val="637052"/>
      </a:dk2>
      <a:lt2>
        <a:srgbClr val="CCDDEA"/>
      </a:lt2>
      <a:accent1>
        <a:srgbClr val="6C0846"/>
      </a:accent1>
      <a:accent2>
        <a:srgbClr val="CA2C61"/>
      </a:accent2>
      <a:accent3>
        <a:srgbClr val="F5D3DF"/>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2408</TotalTime>
  <Words>4018</Words>
  <Application>Microsoft Office PowerPoint</Application>
  <PresentationFormat>Panorámica</PresentationFormat>
  <Paragraphs>234</Paragraphs>
  <Slides>30</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30</vt:i4>
      </vt:variant>
    </vt:vector>
  </HeadingPairs>
  <TitlesOfParts>
    <vt:vector size="36" baseType="lpstr">
      <vt:lpstr>Arial</vt:lpstr>
      <vt:lpstr>Bariol Regular</vt:lpstr>
      <vt:lpstr>Calibri</vt:lpstr>
      <vt:lpstr>Calibri Light</vt:lpstr>
      <vt:lpstr>Wingdings</vt:lpstr>
      <vt:lpstr>Retrospección</vt:lpstr>
      <vt:lpstr>OFIM Oficina d’Informació i Orientació per a persones migrades</vt:lpstr>
      <vt:lpstr>Puntos de atención</vt:lpstr>
      <vt:lpstr>CONTACTO OFIM</vt:lpstr>
      <vt:lpstr>PRINCIPALES VÍAS PARA OBTENER LA RESIDENCIA POR CIRCUNSTANCIAS EXCEPCIONALES</vt:lpstr>
      <vt:lpstr>ARRAIGO SOCIOLABORAL</vt:lpstr>
      <vt:lpstr>ARRAIGO SOCIOLABORAL</vt:lpstr>
      <vt:lpstr>ARRAIGO SOCIOFORMATIVO</vt:lpstr>
      <vt:lpstr>ARRAIGO SOCIOFORMATIVO</vt:lpstr>
      <vt:lpstr>ARRAIGO SOCIAL</vt:lpstr>
      <vt:lpstr>ARRAIGO SOCIAL</vt:lpstr>
      <vt:lpstr>ARRAIGO SOCIAL</vt:lpstr>
      <vt:lpstr>ARRAIGO DE SEGUNDA OPORTUNIDAD</vt:lpstr>
      <vt:lpstr>ARRAIGO DE SEGUNDA OPORTUNIDAD</vt:lpstr>
      <vt:lpstr>ARRAIGO FAMILIAR</vt:lpstr>
      <vt:lpstr>ARRAIGO FAMILIAR</vt:lpstr>
      <vt:lpstr>RESIDENCIA TEMPORAL DE FAMILIARES DE PERSONAS DE NACIONALIDAD ESPAÑOLA</vt:lpstr>
      <vt:lpstr>RESIDENCIA TEMPORAL DE FAMILIARES DE PERSONAS DE NACIONALIDAD ESPAÑOLA</vt:lpstr>
      <vt:lpstr>RESIDENCIA TEMPORAL DE FAMILIARES DE PERSONAS DE NACIONALIDAD ESPAÑOLA</vt:lpstr>
      <vt:lpstr>RESIDENCIA TEMPORAL DE FAMILIARES DE PERSONAS DE NACIONALIDAD ESPAÑOLA</vt:lpstr>
      <vt:lpstr>TARJETA FAMILIAR COMUNITARIO</vt:lpstr>
      <vt:lpstr>TARJETA FAMILIAR COMUNITARIO</vt:lpstr>
      <vt:lpstr>REAGRUPACIÓN FAMILIAR</vt:lpstr>
      <vt:lpstr>REAGRUPACIÓN FAMILIAR</vt:lpstr>
      <vt:lpstr>REAGRUPACIÓN FAMILIAR</vt:lpstr>
      <vt:lpstr>REAGRUPACIÓN FAMILIAR</vt:lpstr>
      <vt:lpstr>MENORES NO NACIDOS EN ESPAÑA</vt:lpstr>
      <vt:lpstr>MENORES NO NACIDOS EN ESPAÑA</vt:lpstr>
      <vt:lpstr>MENORES NO NACIDOS EN ESPAÑA</vt:lpstr>
      <vt:lpstr>MENORES NACIDOS EN ESPAÑA</vt:lpstr>
      <vt:lpstr>MENORES NACIDOS EN ESPAÑA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RECURSOS DE INTERÉS EN IBIZA</dc:title>
  <dc:creator>MORRO BERRAL, JUAN JOSE</dc:creator>
  <cp:lastModifiedBy>Antonia Sureda Garcia</cp:lastModifiedBy>
  <cp:revision>135</cp:revision>
  <dcterms:created xsi:type="dcterms:W3CDTF">2020-03-17T08:39:16Z</dcterms:created>
  <dcterms:modified xsi:type="dcterms:W3CDTF">2025-06-14T11:33:38Z</dcterms:modified>
</cp:coreProperties>
</file>